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sldIdLst>
    <p:sldId id="256" r:id="rId2"/>
    <p:sldId id="257" r:id="rId3"/>
    <p:sldId id="258" r:id="rId4"/>
    <p:sldId id="259" r:id="rId5"/>
    <p:sldId id="260" r:id="rId6"/>
    <p:sldId id="261" r:id="rId7"/>
    <p:sldId id="262" r:id="rId8"/>
    <p:sldId id="274" r:id="rId9"/>
    <p:sldId id="263" r:id="rId10"/>
    <p:sldId id="264" r:id="rId11"/>
    <p:sldId id="275" r:id="rId12"/>
    <p:sldId id="276" r:id="rId13"/>
    <p:sldId id="266" r:id="rId14"/>
    <p:sldId id="269" r:id="rId15"/>
    <p:sldId id="267" r:id="rId16"/>
    <p:sldId id="268" r:id="rId17"/>
    <p:sldId id="270" r:id="rId18"/>
    <p:sldId id="271" r:id="rId19"/>
    <p:sldId id="265" r:id="rId20"/>
    <p:sldId id="272" r:id="rId21"/>
    <p:sldId id="273" r:id="rId22"/>
    <p:sldId id="288" r:id="rId23"/>
    <p:sldId id="287" r:id="rId24"/>
    <p:sldId id="284" r:id="rId25"/>
    <p:sldId id="285" r:id="rId26"/>
    <p:sldId id="279" r:id="rId27"/>
    <p:sldId id="280" r:id="rId28"/>
    <p:sldId id="281" r:id="rId29"/>
    <p:sldId id="283" r:id="rId30"/>
    <p:sldId id="277" r:id="rId31"/>
    <p:sldId id="278" r:id="rId32"/>
    <p:sldId id="299" r:id="rId33"/>
    <p:sldId id="300" r:id="rId34"/>
    <p:sldId id="301" r:id="rId35"/>
    <p:sldId id="297" r:id="rId36"/>
    <p:sldId id="298" r:id="rId37"/>
    <p:sldId id="289" r:id="rId38"/>
    <p:sldId id="282" r:id="rId39"/>
    <p:sldId id="291" r:id="rId40"/>
    <p:sldId id="290" r:id="rId41"/>
    <p:sldId id="292" r:id="rId42"/>
    <p:sldId id="294" r:id="rId43"/>
    <p:sldId id="293" r:id="rId44"/>
    <p:sldId id="302" r:id="rId45"/>
    <p:sldId id="29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031B8A-D870-4010-BA7C-4DF3C057AD55}" type="datetimeFigureOut">
              <a:rPr lang="es-MX" smtClean="0"/>
              <a:t>08/07/2023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792618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031B8A-D870-4010-BA7C-4DF3C057AD55}" type="datetimeFigureOut">
              <a:rPr lang="es-MX" smtClean="0"/>
              <a:t>08/07/2023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299092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031B8A-D870-4010-BA7C-4DF3C057AD55}" type="datetimeFigureOut">
              <a:rPr lang="es-MX" smtClean="0"/>
              <a:t>08/07/2023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2459823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031B8A-D870-4010-BA7C-4DF3C057AD55}" type="datetimeFigureOut">
              <a:rPr lang="es-MX" smtClean="0"/>
              <a:t>08/07/2023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5B711D6-F88A-4C20-92E5-9B15140B9178}" type="slidenum">
              <a:rPr lang="es-MX" smtClean="0"/>
              <a:t>‹#›</a:t>
            </a:fld>
            <a:endParaRPr lang="es-MX"/>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949952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031B8A-D870-4010-BA7C-4DF3C057AD55}" type="datetimeFigureOut">
              <a:rPr lang="es-MX" smtClean="0"/>
              <a:t>08/07/2023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3506969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031B8A-D870-4010-BA7C-4DF3C057AD55}" type="datetimeFigureOut">
              <a:rPr lang="es-MX" smtClean="0"/>
              <a:t>08/07/2023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996121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031B8A-D870-4010-BA7C-4DF3C057AD55}" type="datetimeFigureOut">
              <a:rPr lang="es-MX" smtClean="0"/>
              <a:t>08/07/2023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3739245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31B8A-D870-4010-BA7C-4DF3C057AD55}" type="datetimeFigureOut">
              <a:rPr lang="es-MX" smtClean="0"/>
              <a:t>08/07/2023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1489230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31B8A-D870-4010-BA7C-4DF3C057AD55}" type="datetimeFigureOut">
              <a:rPr lang="es-MX" smtClean="0"/>
              <a:t>08/07/2023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3118700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031B8A-D870-4010-BA7C-4DF3C057AD55}" type="datetimeFigureOut">
              <a:rPr lang="es-MX" smtClean="0"/>
              <a:t>08/07/2023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1904457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031B8A-D870-4010-BA7C-4DF3C057AD55}" type="datetimeFigureOut">
              <a:rPr lang="es-MX" smtClean="0"/>
              <a:t>08/07/2023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946256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031B8A-D870-4010-BA7C-4DF3C057AD55}" type="datetimeFigureOut">
              <a:rPr lang="es-MX" smtClean="0"/>
              <a:t>08/07/2023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1669125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031B8A-D870-4010-BA7C-4DF3C057AD55}" type="datetimeFigureOut">
              <a:rPr lang="es-MX" smtClean="0"/>
              <a:t>08/07/2023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77400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031B8A-D870-4010-BA7C-4DF3C057AD55}" type="datetimeFigureOut">
              <a:rPr lang="es-MX" smtClean="0"/>
              <a:t>08/07/2023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960521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031B8A-D870-4010-BA7C-4DF3C057AD55}" type="datetimeFigureOut">
              <a:rPr lang="es-MX" smtClean="0"/>
              <a:t>08/07/2023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371851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031B8A-D870-4010-BA7C-4DF3C057AD55}" type="datetimeFigureOut">
              <a:rPr lang="es-MX" smtClean="0"/>
              <a:t>08/07/2023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1031791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031B8A-D870-4010-BA7C-4DF3C057AD55}" type="datetimeFigureOut">
              <a:rPr lang="es-MX" smtClean="0"/>
              <a:t>08/07/2023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5B711D6-F88A-4C20-92E5-9B15140B9178}" type="slidenum">
              <a:rPr lang="es-MX" smtClean="0"/>
              <a:t>‹#›</a:t>
            </a:fld>
            <a:endParaRPr lang="es-MX"/>
          </a:p>
        </p:txBody>
      </p:sp>
    </p:spTree>
    <p:extLst>
      <p:ext uri="{BB962C8B-B14F-4D97-AF65-F5344CB8AC3E}">
        <p14:creationId xmlns:p14="http://schemas.microsoft.com/office/powerpoint/2010/main" val="434020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0031B8A-D870-4010-BA7C-4DF3C057AD55}" type="datetimeFigureOut">
              <a:rPr lang="es-MX" smtClean="0"/>
              <a:t>08/07/2023</a:t>
            </a:fld>
            <a:endParaRPr lang="es-MX"/>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5B711D6-F88A-4C20-92E5-9B15140B9178}" type="slidenum">
              <a:rPr lang="es-MX" smtClean="0"/>
              <a:t>‹#›</a:t>
            </a:fld>
            <a:endParaRPr lang="es-MX"/>
          </a:p>
        </p:txBody>
      </p:sp>
    </p:spTree>
    <p:extLst>
      <p:ext uri="{BB962C8B-B14F-4D97-AF65-F5344CB8AC3E}">
        <p14:creationId xmlns:p14="http://schemas.microsoft.com/office/powerpoint/2010/main" val="1091824346"/>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outflank.nl/blog/2023/04/25/so-you-think-you-can-block-macro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dotnet/msbuild/issues/545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mcxblue.net/" TargetMode="External"/><Relationship Id="rId2" Type="http://schemas.openxmlformats.org/officeDocument/2006/relationships/hyperlink" Target="https://dmcxblue.gitbook.io/red-team-notes-2-0/" TargetMode="External"/><Relationship Id="rId1" Type="http://schemas.openxmlformats.org/officeDocument/2006/relationships/slideLayout" Target="../slideLayouts/slideLayout2.xml"/><Relationship Id="rId4" Type="http://schemas.openxmlformats.org/officeDocument/2006/relationships/hyperlink" Target="https://github.com/dmcxblu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hyperlink" Target="https://posts.specterops.io/hang-fire-challenging-our-mental-model-of-initial-access-513c71878767"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courses.zeropointsecurity.co.uk/courses/red-team-op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44C6-5AD0-4848-3D4E-CE84FE08990B}"/>
              </a:ext>
            </a:extLst>
          </p:cNvPr>
          <p:cNvSpPr>
            <a:spLocks noGrp="1"/>
          </p:cNvSpPr>
          <p:nvPr>
            <p:ph type="ctrTitle"/>
          </p:nvPr>
        </p:nvSpPr>
        <p:spPr>
          <a:xfrm>
            <a:off x="1524000" y="1600200"/>
            <a:ext cx="9144000" cy="1194602"/>
          </a:xfrm>
        </p:spPr>
        <p:txBody>
          <a:bodyPr>
            <a:normAutofit/>
          </a:bodyPr>
          <a:lstStyle/>
          <a:p>
            <a:r>
              <a:rPr lang="en-US" dirty="0"/>
              <a:t>Red Team </a:t>
            </a:r>
            <a:r>
              <a:rPr lang="en-US" dirty="0" err="1"/>
              <a:t>en</a:t>
            </a:r>
            <a:r>
              <a:rPr lang="en-US" dirty="0"/>
              <a:t> </a:t>
            </a:r>
            <a:r>
              <a:rPr lang="en-US" dirty="0" err="1"/>
              <a:t>el</a:t>
            </a:r>
            <a:r>
              <a:rPr lang="en-US" dirty="0"/>
              <a:t> </a:t>
            </a:r>
            <a:r>
              <a:rPr lang="es-MX" dirty="0"/>
              <a:t>año</a:t>
            </a:r>
            <a:r>
              <a:rPr lang="en-US" dirty="0"/>
              <a:t> 2023</a:t>
            </a:r>
            <a:endParaRPr lang="es-MX" dirty="0"/>
          </a:p>
        </p:txBody>
      </p:sp>
      <p:sp>
        <p:nvSpPr>
          <p:cNvPr id="3" name="Subtitle 2">
            <a:extLst>
              <a:ext uri="{FF2B5EF4-FFF2-40B4-BE49-F238E27FC236}">
                <a16:creationId xmlns:a16="http://schemas.microsoft.com/office/drawing/2014/main" id="{3207D4D7-8863-B456-80F5-9135632DF12F}"/>
              </a:ext>
            </a:extLst>
          </p:cNvPr>
          <p:cNvSpPr>
            <a:spLocks noGrp="1"/>
          </p:cNvSpPr>
          <p:nvPr>
            <p:ph type="subTitle" idx="1"/>
          </p:nvPr>
        </p:nvSpPr>
        <p:spPr>
          <a:xfrm>
            <a:off x="1524000" y="3602038"/>
            <a:ext cx="9144000" cy="567290"/>
          </a:xfrm>
        </p:spPr>
        <p:txBody>
          <a:bodyPr>
            <a:normAutofit/>
          </a:bodyPr>
          <a:lstStyle/>
          <a:p>
            <a:r>
              <a:rPr lang="en-US" dirty="0"/>
              <a:t>Los </a:t>
            </a:r>
            <a:r>
              <a:rPr lang="en-US" dirty="0" err="1"/>
              <a:t>problemas</a:t>
            </a:r>
            <a:r>
              <a:rPr lang="en-US" dirty="0"/>
              <a:t> que </a:t>
            </a:r>
            <a:r>
              <a:rPr lang="en-US" dirty="0" err="1"/>
              <a:t>nos</a:t>
            </a:r>
            <a:r>
              <a:rPr lang="en-US" dirty="0"/>
              <a:t> </a:t>
            </a:r>
            <a:r>
              <a:rPr lang="en-US" dirty="0" err="1"/>
              <a:t>enfrentamos</a:t>
            </a:r>
            <a:r>
              <a:rPr lang="en-US" dirty="0"/>
              <a:t> </a:t>
            </a:r>
            <a:r>
              <a:rPr lang="en-US" dirty="0" err="1"/>
              <a:t>como</a:t>
            </a:r>
            <a:r>
              <a:rPr lang="en-US" dirty="0"/>
              <a:t> </a:t>
            </a:r>
            <a:r>
              <a:rPr lang="en-US" dirty="0" err="1"/>
              <a:t>Operadores</a:t>
            </a:r>
            <a:r>
              <a:rPr lang="en-US" dirty="0"/>
              <a:t> </a:t>
            </a:r>
            <a:r>
              <a:rPr lang="en-US" dirty="0" err="1"/>
              <a:t>Ofensivos</a:t>
            </a:r>
            <a:endParaRPr lang="es-MX" dirty="0"/>
          </a:p>
        </p:txBody>
      </p:sp>
    </p:spTree>
    <p:extLst>
      <p:ext uri="{BB962C8B-B14F-4D97-AF65-F5344CB8AC3E}">
        <p14:creationId xmlns:p14="http://schemas.microsoft.com/office/powerpoint/2010/main" val="2481389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56210-1E1C-40F7-3281-B5ABC9283FD5}"/>
              </a:ext>
            </a:extLst>
          </p:cNvPr>
          <p:cNvSpPr>
            <a:spLocks noGrp="1"/>
          </p:cNvSpPr>
          <p:nvPr>
            <p:ph type="title"/>
          </p:nvPr>
        </p:nvSpPr>
        <p:spPr/>
        <p:txBody>
          <a:bodyPr/>
          <a:lstStyle/>
          <a:p>
            <a:r>
              <a:rPr lang="en-US" dirty="0"/>
              <a:t>Muertos?</a:t>
            </a:r>
            <a:endParaRPr lang="es-MX" dirty="0"/>
          </a:p>
        </p:txBody>
      </p:sp>
      <p:sp>
        <p:nvSpPr>
          <p:cNvPr id="3" name="Content Placeholder 2">
            <a:extLst>
              <a:ext uri="{FF2B5EF4-FFF2-40B4-BE49-F238E27FC236}">
                <a16:creationId xmlns:a16="http://schemas.microsoft.com/office/drawing/2014/main" id="{63687EAC-97A9-23AC-AE8A-038EEABC82B9}"/>
              </a:ext>
            </a:extLst>
          </p:cNvPr>
          <p:cNvSpPr>
            <a:spLocks noGrp="1"/>
          </p:cNvSpPr>
          <p:nvPr>
            <p:ph idx="1"/>
          </p:nvPr>
        </p:nvSpPr>
        <p:spPr/>
        <p:txBody>
          <a:bodyPr/>
          <a:lstStyle/>
          <a:p>
            <a:r>
              <a:rPr lang="en-US" dirty="0" err="1"/>
              <a:t>Absolutamente</a:t>
            </a:r>
            <a:r>
              <a:rPr lang="en-US" dirty="0"/>
              <a:t> No!, </a:t>
            </a:r>
            <a:r>
              <a:rPr lang="en-US" dirty="0" err="1"/>
              <a:t>Aun</a:t>
            </a:r>
            <a:r>
              <a:rPr lang="en-US" dirty="0"/>
              <a:t> </a:t>
            </a:r>
            <a:r>
              <a:rPr lang="en-US" dirty="0" err="1"/>
              <a:t>siguen</a:t>
            </a:r>
            <a:r>
              <a:rPr lang="en-US" dirty="0"/>
              <a:t> </a:t>
            </a:r>
            <a:r>
              <a:rPr lang="en-US" dirty="0" err="1"/>
              <a:t>siendo</a:t>
            </a:r>
            <a:r>
              <a:rPr lang="en-US" dirty="0"/>
              <a:t> un </a:t>
            </a:r>
            <a:r>
              <a:rPr lang="en-US" dirty="0" err="1"/>
              <a:t>metodo</a:t>
            </a:r>
            <a:r>
              <a:rPr lang="en-US" dirty="0"/>
              <a:t> </a:t>
            </a:r>
            <a:r>
              <a:rPr lang="en-US" dirty="0" err="1"/>
              <a:t>eficaz</a:t>
            </a:r>
            <a:r>
              <a:rPr lang="en-US" dirty="0"/>
              <a:t> para </a:t>
            </a:r>
            <a:r>
              <a:rPr lang="en-US" dirty="0" err="1"/>
              <a:t>el</a:t>
            </a:r>
            <a:r>
              <a:rPr lang="en-US" dirty="0"/>
              <a:t> Accesso </a:t>
            </a:r>
            <a:r>
              <a:rPr lang="en-US" dirty="0" err="1"/>
              <a:t>Inicial</a:t>
            </a:r>
            <a:r>
              <a:rPr lang="en-US" dirty="0"/>
              <a:t>, un poco mas </a:t>
            </a:r>
            <a:r>
              <a:rPr lang="en-US" dirty="0" err="1"/>
              <a:t>complicado</a:t>
            </a:r>
            <a:r>
              <a:rPr lang="en-US" dirty="0"/>
              <a:t>, </a:t>
            </a:r>
            <a:r>
              <a:rPr lang="en-US" dirty="0" err="1"/>
              <a:t>pero</a:t>
            </a:r>
            <a:r>
              <a:rPr lang="en-US" dirty="0"/>
              <a:t> no </a:t>
            </a:r>
            <a:r>
              <a:rPr lang="en-US" dirty="0" err="1"/>
              <a:t>imposible</a:t>
            </a:r>
            <a:r>
              <a:rPr lang="en-US" dirty="0"/>
              <a:t>.</a:t>
            </a:r>
          </a:p>
          <a:p>
            <a:endParaRPr lang="en-US" dirty="0"/>
          </a:p>
          <a:p>
            <a:pPr marL="0" indent="0" algn="ctr">
              <a:buNone/>
            </a:pPr>
            <a:r>
              <a:rPr lang="en-US" dirty="0">
                <a:hlinkClick r:id="rId2"/>
              </a:rPr>
              <a:t> So You Think You Can Block Macros? - </a:t>
            </a:r>
            <a:r>
              <a:rPr lang="en-US" dirty="0" err="1">
                <a:hlinkClick r:id="rId2"/>
              </a:rPr>
              <a:t>OutFlank</a:t>
            </a:r>
            <a:endParaRPr lang="es-MX" dirty="0"/>
          </a:p>
        </p:txBody>
      </p:sp>
    </p:spTree>
    <p:extLst>
      <p:ext uri="{BB962C8B-B14F-4D97-AF65-F5344CB8AC3E}">
        <p14:creationId xmlns:p14="http://schemas.microsoft.com/office/powerpoint/2010/main" val="3488135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E4AB-5EC6-57B5-B506-40A94771A195}"/>
              </a:ext>
            </a:extLst>
          </p:cNvPr>
          <p:cNvSpPr>
            <a:spLocks noGrp="1"/>
          </p:cNvSpPr>
          <p:nvPr>
            <p:ph type="title"/>
          </p:nvPr>
        </p:nvSpPr>
        <p:spPr/>
        <p:txBody>
          <a:bodyPr>
            <a:normAutofit/>
          </a:bodyPr>
          <a:lstStyle/>
          <a:p>
            <a:r>
              <a:rPr lang="en-US" dirty="0" err="1"/>
              <a:t>Problemas</a:t>
            </a:r>
            <a:endParaRPr lang="es-MX" dirty="0"/>
          </a:p>
        </p:txBody>
      </p:sp>
      <p:sp>
        <p:nvSpPr>
          <p:cNvPr id="3" name="Content Placeholder 2">
            <a:extLst>
              <a:ext uri="{FF2B5EF4-FFF2-40B4-BE49-F238E27FC236}">
                <a16:creationId xmlns:a16="http://schemas.microsoft.com/office/drawing/2014/main" id="{60A25F58-7178-B722-A636-8508E73FA0D6}"/>
              </a:ext>
            </a:extLst>
          </p:cNvPr>
          <p:cNvSpPr>
            <a:spLocks noGrp="1"/>
          </p:cNvSpPr>
          <p:nvPr>
            <p:ph idx="1"/>
          </p:nvPr>
        </p:nvSpPr>
        <p:spPr/>
        <p:txBody>
          <a:bodyPr/>
          <a:lstStyle/>
          <a:p>
            <a:r>
              <a:rPr lang="en-US" dirty="0" err="1"/>
              <a:t>Metodos</a:t>
            </a:r>
            <a:r>
              <a:rPr lang="en-US" dirty="0"/>
              <a:t> de </a:t>
            </a:r>
            <a:r>
              <a:rPr lang="en-US" dirty="0" err="1"/>
              <a:t>Entrega</a:t>
            </a:r>
            <a:endParaRPr lang="en-US" dirty="0"/>
          </a:p>
          <a:p>
            <a:r>
              <a:rPr lang="en-US" dirty="0"/>
              <a:t>MOTW (Mark-of-the-Web)</a:t>
            </a:r>
          </a:p>
          <a:p>
            <a:r>
              <a:rPr lang="en-US" dirty="0"/>
              <a:t>AV</a:t>
            </a:r>
          </a:p>
          <a:p>
            <a:r>
              <a:rPr lang="es-MX" dirty="0"/>
              <a:t>EDR</a:t>
            </a:r>
          </a:p>
        </p:txBody>
      </p:sp>
    </p:spTree>
    <p:extLst>
      <p:ext uri="{BB962C8B-B14F-4D97-AF65-F5344CB8AC3E}">
        <p14:creationId xmlns:p14="http://schemas.microsoft.com/office/powerpoint/2010/main" val="155510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10C4-5299-CF32-F064-C811BF3B9715}"/>
              </a:ext>
            </a:extLst>
          </p:cNvPr>
          <p:cNvSpPr>
            <a:spLocks noGrp="1"/>
          </p:cNvSpPr>
          <p:nvPr>
            <p:ph type="title"/>
          </p:nvPr>
        </p:nvSpPr>
        <p:spPr>
          <a:xfrm>
            <a:off x="707900" y="643467"/>
            <a:ext cx="3946393" cy="1956298"/>
          </a:xfrm>
        </p:spPr>
        <p:txBody>
          <a:bodyPr>
            <a:normAutofit/>
          </a:bodyPr>
          <a:lstStyle/>
          <a:p>
            <a:pPr algn="l"/>
            <a:r>
              <a:rPr lang="en-US" sz="3600"/>
              <a:t>Que es MOTW</a:t>
            </a:r>
            <a:endParaRPr lang="es-MX" sz="3600"/>
          </a:p>
        </p:txBody>
      </p:sp>
      <p:sp>
        <p:nvSpPr>
          <p:cNvPr id="3" name="Content Placeholder 2">
            <a:extLst>
              <a:ext uri="{FF2B5EF4-FFF2-40B4-BE49-F238E27FC236}">
                <a16:creationId xmlns:a16="http://schemas.microsoft.com/office/drawing/2014/main" id="{D8F3AEE5-6C9F-A08F-A821-2497D0A9024E}"/>
              </a:ext>
            </a:extLst>
          </p:cNvPr>
          <p:cNvSpPr>
            <a:spLocks noGrp="1"/>
          </p:cNvSpPr>
          <p:nvPr>
            <p:ph idx="1"/>
          </p:nvPr>
        </p:nvSpPr>
        <p:spPr>
          <a:xfrm>
            <a:off x="5139768" y="643467"/>
            <a:ext cx="6430560" cy="1956298"/>
          </a:xfrm>
        </p:spPr>
        <p:txBody>
          <a:bodyPr anchor="ctr">
            <a:normAutofit/>
          </a:bodyPr>
          <a:lstStyle/>
          <a:p>
            <a:pPr>
              <a:lnSpc>
                <a:spcPct val="90000"/>
              </a:lnSpc>
              <a:buClr>
                <a:srgbClr val="D69C40"/>
              </a:buClr>
            </a:pPr>
            <a:r>
              <a:rPr lang="es-MX" sz="1600" dirty="0"/>
              <a:t>El </a:t>
            </a:r>
            <a:r>
              <a:rPr lang="es-MX" sz="1600" dirty="0" err="1"/>
              <a:t>MotW</a:t>
            </a:r>
            <a:r>
              <a:rPr lang="es-MX" sz="1600" dirty="0"/>
              <a:t> (Mark </a:t>
            </a:r>
            <a:r>
              <a:rPr lang="es-MX" sz="1600" dirty="0" err="1"/>
              <a:t>of</a:t>
            </a:r>
            <a:r>
              <a:rPr lang="es-MX" sz="1600" dirty="0"/>
              <a:t> </a:t>
            </a:r>
            <a:r>
              <a:rPr lang="es-MX" sz="1600" dirty="0" err="1"/>
              <a:t>the</a:t>
            </a:r>
            <a:r>
              <a:rPr lang="es-MX" sz="1600" dirty="0"/>
              <a:t> Web) se aplica a un archivo mediante la adición de un Flujo de Datos Alternativo (</a:t>
            </a:r>
            <a:r>
              <a:rPr lang="es-MX" sz="1600" dirty="0" err="1"/>
              <a:t>Alternate</a:t>
            </a:r>
            <a:r>
              <a:rPr lang="es-MX" sz="1600" dirty="0"/>
              <a:t> Data </a:t>
            </a:r>
            <a:r>
              <a:rPr lang="es-MX" sz="1600" dirty="0" err="1"/>
              <a:t>Stream</a:t>
            </a:r>
            <a:r>
              <a:rPr lang="es-MX" sz="1600" dirty="0"/>
              <a:t> o ADS) llamado </a:t>
            </a:r>
            <a:r>
              <a:rPr lang="es-MX" sz="1600" dirty="0" err="1"/>
              <a:t>Zone.Identifier</a:t>
            </a:r>
            <a:r>
              <a:rPr lang="es-MX" sz="1600" dirty="0"/>
              <a:t> al archivo descargado, el cual indica la URL y, opcionalmente, la URL del referente desde la cual se originó el archivo. Los productos antivirus (AV) y de detección y respuesta en el punto final (EDR) pueden utilizar esta información para complementar sus búsquedas de reputación.</a:t>
            </a:r>
          </a:p>
          <a:p>
            <a:pPr>
              <a:lnSpc>
                <a:spcPct val="90000"/>
              </a:lnSpc>
              <a:buClr>
                <a:srgbClr val="D69C40"/>
              </a:buClr>
            </a:pPr>
            <a:endParaRPr lang="es-MX" sz="1600" dirty="0"/>
          </a:p>
        </p:txBody>
      </p:sp>
      <p:pic>
        <p:nvPicPr>
          <p:cNvPr id="5" name="Picture 4">
            <a:extLst>
              <a:ext uri="{FF2B5EF4-FFF2-40B4-BE49-F238E27FC236}">
                <a16:creationId xmlns:a16="http://schemas.microsoft.com/office/drawing/2014/main" id="{2D61AE34-8CE2-51B8-5287-D6B5F9FCFEC1}"/>
              </a:ext>
            </a:extLst>
          </p:cNvPr>
          <p:cNvPicPr>
            <a:picLocks noChangeAspect="1"/>
          </p:cNvPicPr>
          <p:nvPr/>
        </p:nvPicPr>
        <p:blipFill>
          <a:blip r:embed="rId3"/>
          <a:stretch>
            <a:fillRect/>
          </a:stretch>
        </p:blipFill>
        <p:spPr>
          <a:xfrm>
            <a:off x="643468" y="3154061"/>
            <a:ext cx="10926860" cy="2704398"/>
          </a:xfrm>
          <a:prstGeom prst="rect">
            <a:avLst/>
          </a:prstGeom>
        </p:spPr>
      </p:pic>
    </p:spTree>
    <p:extLst>
      <p:ext uri="{BB962C8B-B14F-4D97-AF65-F5344CB8AC3E}">
        <p14:creationId xmlns:p14="http://schemas.microsoft.com/office/powerpoint/2010/main" val="95797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DC89-4FB1-A558-757D-FFF2D8FFF322}"/>
              </a:ext>
            </a:extLst>
          </p:cNvPr>
          <p:cNvSpPr>
            <a:spLocks noGrp="1"/>
          </p:cNvSpPr>
          <p:nvPr>
            <p:ph type="title"/>
          </p:nvPr>
        </p:nvSpPr>
        <p:spPr>
          <a:xfrm>
            <a:off x="1008184" y="174032"/>
            <a:ext cx="10175631" cy="1111843"/>
          </a:xfrm>
        </p:spPr>
        <p:txBody>
          <a:bodyPr anchor="ctr">
            <a:normAutofit/>
          </a:bodyPr>
          <a:lstStyle/>
          <a:p>
            <a:pPr algn="ctr"/>
            <a:r>
              <a:rPr lang="en-US" sz="4000" dirty="0"/>
              <a:t>MOTW (Mark-Of-The-Web)</a:t>
            </a:r>
            <a:endParaRPr lang="es-MX" sz="4000" dirty="0"/>
          </a:p>
        </p:txBody>
      </p:sp>
      <p:sp>
        <p:nvSpPr>
          <p:cNvPr id="3" name="Content Placeholder 2">
            <a:extLst>
              <a:ext uri="{FF2B5EF4-FFF2-40B4-BE49-F238E27FC236}">
                <a16:creationId xmlns:a16="http://schemas.microsoft.com/office/drawing/2014/main" id="{3FAB40F4-B09C-2057-9891-8312A36EB632}"/>
              </a:ext>
            </a:extLst>
          </p:cNvPr>
          <p:cNvSpPr>
            <a:spLocks noGrp="1"/>
          </p:cNvSpPr>
          <p:nvPr>
            <p:ph idx="1"/>
          </p:nvPr>
        </p:nvSpPr>
        <p:spPr>
          <a:xfrm>
            <a:off x="1008184" y="1318000"/>
            <a:ext cx="10175630" cy="767904"/>
          </a:xfrm>
        </p:spPr>
        <p:txBody>
          <a:bodyPr anchor="ctr">
            <a:normAutofit lnSpcReduction="10000"/>
          </a:bodyPr>
          <a:lstStyle/>
          <a:p>
            <a:pPr algn="ctr"/>
            <a:r>
              <a:rPr lang="en-US" sz="2000" dirty="0" err="1"/>
              <a:t>Archivos</a:t>
            </a:r>
            <a:r>
              <a:rPr lang="en-US" sz="2000" dirty="0"/>
              <a:t> que </a:t>
            </a:r>
            <a:r>
              <a:rPr lang="en-US" sz="2000" dirty="0" err="1"/>
              <a:t>vienen</a:t>
            </a:r>
            <a:r>
              <a:rPr lang="en-US" sz="2000" dirty="0"/>
              <a:t> de la Internet, O </a:t>
            </a:r>
            <a:r>
              <a:rPr lang="en-US" sz="2000" dirty="0" err="1"/>
              <a:t>descargados</a:t>
            </a:r>
            <a:r>
              <a:rPr lang="en-US" sz="2000" dirty="0"/>
              <a:t> </a:t>
            </a:r>
            <a:r>
              <a:rPr lang="en-US" sz="2000" dirty="0" err="1"/>
              <a:t>desde</a:t>
            </a:r>
            <a:r>
              <a:rPr lang="en-US" sz="2000" dirty="0"/>
              <a:t> un </a:t>
            </a:r>
            <a:r>
              <a:rPr lang="en-US" sz="2000" dirty="0" err="1"/>
              <a:t>Navegador</a:t>
            </a:r>
            <a:r>
              <a:rPr lang="en-US" sz="2000" dirty="0"/>
              <a:t> Web le </a:t>
            </a:r>
            <a:r>
              <a:rPr lang="en-US" sz="2000" dirty="0" err="1"/>
              <a:t>ponen</a:t>
            </a:r>
            <a:r>
              <a:rPr lang="en-US" sz="2000" dirty="0"/>
              <a:t> </a:t>
            </a:r>
            <a:r>
              <a:rPr lang="en-US" sz="2000" dirty="0" err="1"/>
              <a:t>Zone.Identifier</a:t>
            </a:r>
            <a:r>
              <a:rPr lang="en-US" sz="2000" dirty="0"/>
              <a:t> </a:t>
            </a:r>
            <a:r>
              <a:rPr lang="en-US" sz="2000" dirty="0" err="1"/>
              <a:t>pero</a:t>
            </a:r>
            <a:r>
              <a:rPr lang="en-US" sz="2000" dirty="0"/>
              <a:t> </a:t>
            </a:r>
            <a:r>
              <a:rPr lang="en-US" sz="2000" dirty="0" err="1"/>
              <a:t>los</a:t>
            </a:r>
            <a:r>
              <a:rPr lang="en-US" sz="2000" dirty="0"/>
              <a:t> LOLBINS NO!!.</a:t>
            </a:r>
          </a:p>
          <a:p>
            <a:pPr algn="ctr"/>
            <a:endParaRPr lang="es-MX" sz="2000" dirty="0"/>
          </a:p>
        </p:txBody>
      </p:sp>
      <p:pic>
        <p:nvPicPr>
          <p:cNvPr id="5" name="Picture 4">
            <a:extLst>
              <a:ext uri="{FF2B5EF4-FFF2-40B4-BE49-F238E27FC236}">
                <a16:creationId xmlns:a16="http://schemas.microsoft.com/office/drawing/2014/main" id="{DCA64EF5-76D3-453A-FF17-81652C42B9D3}"/>
              </a:ext>
            </a:extLst>
          </p:cNvPr>
          <p:cNvPicPr>
            <a:picLocks noChangeAspect="1"/>
          </p:cNvPicPr>
          <p:nvPr/>
        </p:nvPicPr>
        <p:blipFill>
          <a:blip r:embed="rId2"/>
          <a:stretch>
            <a:fillRect/>
          </a:stretch>
        </p:blipFill>
        <p:spPr>
          <a:xfrm>
            <a:off x="905165" y="1875984"/>
            <a:ext cx="10175629" cy="4807984"/>
          </a:xfrm>
          <a:prstGeom prst="rect">
            <a:avLst/>
          </a:prstGeom>
        </p:spPr>
      </p:pic>
    </p:spTree>
    <p:extLst>
      <p:ext uri="{BB962C8B-B14F-4D97-AF65-F5344CB8AC3E}">
        <p14:creationId xmlns:p14="http://schemas.microsoft.com/office/powerpoint/2010/main" val="895155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9D2C-85A9-CDE7-0170-4D4562595FC2}"/>
              </a:ext>
            </a:extLst>
          </p:cNvPr>
          <p:cNvSpPr>
            <a:spLocks noGrp="1"/>
          </p:cNvSpPr>
          <p:nvPr>
            <p:ph type="title"/>
          </p:nvPr>
        </p:nvSpPr>
        <p:spPr/>
        <p:txBody>
          <a:bodyPr/>
          <a:lstStyle/>
          <a:p>
            <a:r>
              <a:rPr lang="en-US" dirty="0"/>
              <a:t>Como </a:t>
            </a:r>
            <a:r>
              <a:rPr lang="en-US" dirty="0" err="1"/>
              <a:t>evadir</a:t>
            </a:r>
            <a:r>
              <a:rPr lang="en-US" dirty="0"/>
              <a:t> MOTW</a:t>
            </a:r>
            <a:endParaRPr lang="es-MX" dirty="0"/>
          </a:p>
        </p:txBody>
      </p:sp>
      <p:sp>
        <p:nvSpPr>
          <p:cNvPr id="3" name="Content Placeholder 2">
            <a:extLst>
              <a:ext uri="{FF2B5EF4-FFF2-40B4-BE49-F238E27FC236}">
                <a16:creationId xmlns:a16="http://schemas.microsoft.com/office/drawing/2014/main" id="{83C6E5B8-44C6-B869-F730-3181328CC1D9}"/>
              </a:ext>
            </a:extLst>
          </p:cNvPr>
          <p:cNvSpPr>
            <a:spLocks noGrp="1"/>
          </p:cNvSpPr>
          <p:nvPr>
            <p:ph idx="1"/>
          </p:nvPr>
        </p:nvSpPr>
        <p:spPr/>
        <p:txBody>
          <a:bodyPr/>
          <a:lstStyle/>
          <a:p>
            <a:r>
              <a:rPr lang="en-US" dirty="0" err="1"/>
              <a:t>Contenedores</a:t>
            </a:r>
            <a:r>
              <a:rPr lang="en-US" dirty="0"/>
              <a:t> </a:t>
            </a:r>
            <a:r>
              <a:rPr lang="en-US" dirty="0" err="1"/>
              <a:t>pueden</a:t>
            </a:r>
            <a:r>
              <a:rPr lang="en-US" dirty="0"/>
              <a:t> </a:t>
            </a:r>
            <a:r>
              <a:rPr lang="en-US" dirty="0" err="1"/>
              <a:t>evadir</a:t>
            </a:r>
            <a:r>
              <a:rPr lang="en-US" dirty="0"/>
              <a:t> </a:t>
            </a:r>
            <a:r>
              <a:rPr lang="en-US" dirty="0" err="1"/>
              <a:t>el</a:t>
            </a:r>
            <a:r>
              <a:rPr lang="en-US" dirty="0"/>
              <a:t> MOTW </a:t>
            </a:r>
            <a:r>
              <a:rPr lang="en-US" dirty="0" err="1"/>
              <a:t>pero</a:t>
            </a:r>
            <a:r>
              <a:rPr lang="en-US" dirty="0"/>
              <a:t> con </a:t>
            </a:r>
            <a:r>
              <a:rPr lang="en-US" dirty="0" err="1"/>
              <a:t>unos</a:t>
            </a:r>
            <a:r>
              <a:rPr lang="en-US" dirty="0"/>
              <a:t> pasos extras. Si </a:t>
            </a:r>
            <a:r>
              <a:rPr lang="en-US" dirty="0" err="1"/>
              <a:t>el</a:t>
            </a:r>
            <a:r>
              <a:rPr lang="en-US" dirty="0"/>
              <a:t> </a:t>
            </a:r>
            <a:r>
              <a:rPr lang="en-US" dirty="0" err="1"/>
              <a:t>archivo</a:t>
            </a:r>
            <a:r>
              <a:rPr lang="en-US" dirty="0"/>
              <a:t> es </a:t>
            </a:r>
            <a:r>
              <a:rPr lang="en-US" dirty="0" err="1"/>
              <a:t>ejecutado</a:t>
            </a:r>
            <a:r>
              <a:rPr lang="en-US" dirty="0"/>
              <a:t> </a:t>
            </a:r>
            <a:r>
              <a:rPr lang="en-US" dirty="0" err="1"/>
              <a:t>desde</a:t>
            </a:r>
            <a:r>
              <a:rPr lang="en-US" dirty="0"/>
              <a:t> </a:t>
            </a:r>
            <a:r>
              <a:rPr lang="en-US" dirty="0" err="1"/>
              <a:t>adentro</a:t>
            </a:r>
            <a:r>
              <a:rPr lang="en-US" dirty="0"/>
              <a:t> del </a:t>
            </a:r>
            <a:r>
              <a:rPr lang="en-US" dirty="0" err="1"/>
              <a:t>contenedor</a:t>
            </a:r>
            <a:r>
              <a:rPr lang="en-US" dirty="0"/>
              <a:t>, </a:t>
            </a:r>
            <a:r>
              <a:rPr lang="en-US" dirty="0" err="1"/>
              <a:t>tiene</a:t>
            </a:r>
            <a:r>
              <a:rPr lang="en-US" dirty="0"/>
              <a:t> </a:t>
            </a:r>
            <a:r>
              <a:rPr lang="en-US" dirty="0" err="1"/>
              <a:t>el</a:t>
            </a:r>
            <a:r>
              <a:rPr lang="en-US" dirty="0"/>
              <a:t> MOTW </a:t>
            </a:r>
            <a:r>
              <a:rPr lang="en-US" dirty="0" err="1"/>
              <a:t>pero</a:t>
            </a:r>
            <a:r>
              <a:rPr lang="en-US" dirty="0"/>
              <a:t> </a:t>
            </a:r>
            <a:r>
              <a:rPr lang="en-US" dirty="0" err="1"/>
              <a:t>si</a:t>
            </a:r>
            <a:r>
              <a:rPr lang="en-US" dirty="0"/>
              <a:t> es </a:t>
            </a:r>
            <a:r>
              <a:rPr lang="en-US" dirty="0" err="1"/>
              <a:t>extraido</a:t>
            </a:r>
            <a:r>
              <a:rPr lang="en-US" dirty="0"/>
              <a:t> a </a:t>
            </a:r>
            <a:r>
              <a:rPr lang="en-US" dirty="0" err="1"/>
              <a:t>una</a:t>
            </a:r>
            <a:r>
              <a:rPr lang="en-US" dirty="0"/>
              <a:t> </a:t>
            </a:r>
            <a:r>
              <a:rPr lang="en-US" dirty="0" err="1"/>
              <a:t>parte</a:t>
            </a:r>
            <a:r>
              <a:rPr lang="en-US" dirty="0"/>
              <a:t> de la PC no se </a:t>
            </a:r>
            <a:r>
              <a:rPr lang="en-US" dirty="0" err="1"/>
              <a:t>transfiere</a:t>
            </a:r>
            <a:r>
              <a:rPr lang="en-US" dirty="0"/>
              <a:t> </a:t>
            </a:r>
            <a:r>
              <a:rPr lang="en-US" dirty="0" err="1"/>
              <a:t>el</a:t>
            </a:r>
            <a:r>
              <a:rPr lang="en-US" dirty="0"/>
              <a:t> MOTW</a:t>
            </a:r>
          </a:p>
          <a:p>
            <a:r>
              <a:rPr lang="en-US" dirty="0" err="1"/>
              <a:t>Utilizar</a:t>
            </a:r>
            <a:r>
              <a:rPr lang="en-US" dirty="0"/>
              <a:t> un Dropper (LOLBIN) para </a:t>
            </a:r>
            <a:r>
              <a:rPr lang="en-US" dirty="0" err="1"/>
              <a:t>enviar</a:t>
            </a:r>
            <a:r>
              <a:rPr lang="en-US" dirty="0"/>
              <a:t> </a:t>
            </a:r>
            <a:r>
              <a:rPr lang="en-US" dirty="0" err="1"/>
              <a:t>el</a:t>
            </a:r>
            <a:r>
              <a:rPr lang="en-US" dirty="0"/>
              <a:t> payload y </a:t>
            </a:r>
            <a:r>
              <a:rPr lang="en-US" dirty="0" err="1"/>
              <a:t>evadir</a:t>
            </a:r>
            <a:r>
              <a:rPr lang="en-US" dirty="0"/>
              <a:t> </a:t>
            </a:r>
            <a:r>
              <a:rPr lang="en-US" dirty="0" err="1"/>
              <a:t>el</a:t>
            </a:r>
            <a:r>
              <a:rPr lang="en-US" dirty="0"/>
              <a:t> MOTW</a:t>
            </a:r>
          </a:p>
          <a:p>
            <a:endParaRPr lang="en-US" dirty="0"/>
          </a:p>
        </p:txBody>
      </p:sp>
    </p:spTree>
    <p:extLst>
      <p:ext uri="{BB962C8B-B14F-4D97-AF65-F5344CB8AC3E}">
        <p14:creationId xmlns:p14="http://schemas.microsoft.com/office/powerpoint/2010/main" val="1061373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2BB3-E7C9-6BE6-666B-69107D6CBE33}"/>
              </a:ext>
            </a:extLst>
          </p:cNvPr>
          <p:cNvSpPr>
            <a:spLocks noGrp="1"/>
          </p:cNvSpPr>
          <p:nvPr>
            <p:ph type="title"/>
          </p:nvPr>
        </p:nvSpPr>
        <p:spPr>
          <a:xfrm>
            <a:off x="914357" y="307597"/>
            <a:ext cx="10353762" cy="970450"/>
          </a:xfrm>
        </p:spPr>
        <p:txBody>
          <a:bodyPr/>
          <a:lstStyle/>
          <a:p>
            <a:r>
              <a:rPr lang="en-US" dirty="0"/>
              <a:t>Demo (MOTW </a:t>
            </a:r>
            <a:r>
              <a:rPr lang="en-US" dirty="0" err="1"/>
              <a:t>Activado</a:t>
            </a:r>
            <a:r>
              <a:rPr lang="en-US" dirty="0"/>
              <a:t>)</a:t>
            </a:r>
            <a:endParaRPr lang="es-MX" dirty="0"/>
          </a:p>
        </p:txBody>
      </p:sp>
      <p:pic>
        <p:nvPicPr>
          <p:cNvPr id="4" name="PayloadMacros-MOTW-Enabled">
            <a:hlinkClick r:id="" action="ppaction://media"/>
            <a:extLst>
              <a:ext uri="{FF2B5EF4-FFF2-40B4-BE49-F238E27FC236}">
                <a16:creationId xmlns:a16="http://schemas.microsoft.com/office/drawing/2014/main" id="{FB5038F0-3726-CF9B-8D1B-FB5FD8D072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9325" y="1278047"/>
            <a:ext cx="9583825" cy="5059009"/>
          </a:xfrm>
        </p:spPr>
      </p:pic>
    </p:spTree>
    <p:extLst>
      <p:ext uri="{BB962C8B-B14F-4D97-AF65-F5344CB8AC3E}">
        <p14:creationId xmlns:p14="http://schemas.microsoft.com/office/powerpoint/2010/main" val="1367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7B69-7562-6E11-F4DC-F7EF48F64025}"/>
              </a:ext>
            </a:extLst>
          </p:cNvPr>
          <p:cNvSpPr>
            <a:spLocks noGrp="1"/>
          </p:cNvSpPr>
          <p:nvPr>
            <p:ph type="title"/>
          </p:nvPr>
        </p:nvSpPr>
        <p:spPr>
          <a:xfrm>
            <a:off x="913794" y="274041"/>
            <a:ext cx="10353762" cy="970450"/>
          </a:xfrm>
        </p:spPr>
        <p:txBody>
          <a:bodyPr/>
          <a:lstStyle/>
          <a:p>
            <a:r>
              <a:rPr lang="en-US" dirty="0"/>
              <a:t>Demo (MOTW </a:t>
            </a:r>
            <a:r>
              <a:rPr lang="es-MX" dirty="0"/>
              <a:t>Evitado</a:t>
            </a:r>
            <a:r>
              <a:rPr lang="en-US" dirty="0"/>
              <a:t>)</a:t>
            </a:r>
            <a:endParaRPr lang="es-MX" dirty="0"/>
          </a:p>
        </p:txBody>
      </p:sp>
      <p:pic>
        <p:nvPicPr>
          <p:cNvPr id="4" name="Macro-BSides-MOTWBypass">
            <a:hlinkClick r:id="" action="ppaction://media"/>
            <a:extLst>
              <a:ext uri="{FF2B5EF4-FFF2-40B4-BE49-F238E27FC236}">
                <a16:creationId xmlns:a16="http://schemas.microsoft.com/office/drawing/2014/main" id="{5EC77DED-AC5E-024B-40DA-76D43F8D1C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20196" y="1244491"/>
            <a:ext cx="9740958" cy="5085442"/>
          </a:xfrm>
        </p:spPr>
      </p:pic>
    </p:spTree>
    <p:extLst>
      <p:ext uri="{BB962C8B-B14F-4D97-AF65-F5344CB8AC3E}">
        <p14:creationId xmlns:p14="http://schemas.microsoft.com/office/powerpoint/2010/main" val="292104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427FE4-310D-F1D6-580F-2F9AD2EA173A}"/>
              </a:ext>
            </a:extLst>
          </p:cNvPr>
          <p:cNvPicPr>
            <a:picLocks noGrp="1" noChangeAspect="1"/>
          </p:cNvPicPr>
          <p:nvPr>
            <p:ph idx="1"/>
          </p:nvPr>
        </p:nvPicPr>
        <p:blipFill>
          <a:blip r:embed="rId2"/>
          <a:stretch>
            <a:fillRect/>
          </a:stretch>
        </p:blipFill>
        <p:spPr>
          <a:xfrm>
            <a:off x="333685" y="1122796"/>
            <a:ext cx="11524629" cy="4612408"/>
          </a:xfrm>
        </p:spPr>
      </p:pic>
    </p:spTree>
    <p:extLst>
      <p:ext uri="{BB962C8B-B14F-4D97-AF65-F5344CB8AC3E}">
        <p14:creationId xmlns:p14="http://schemas.microsoft.com/office/powerpoint/2010/main" val="321589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4A8AFF-4FE9-C604-DF8A-31C987F96341}"/>
              </a:ext>
            </a:extLst>
          </p:cNvPr>
          <p:cNvPicPr>
            <a:picLocks noChangeAspect="1"/>
          </p:cNvPicPr>
          <p:nvPr/>
        </p:nvPicPr>
        <p:blipFill>
          <a:blip r:embed="rId2"/>
          <a:stretch>
            <a:fillRect/>
          </a:stretch>
        </p:blipFill>
        <p:spPr>
          <a:xfrm>
            <a:off x="227182" y="1629845"/>
            <a:ext cx="11737635" cy="3598309"/>
          </a:xfrm>
          <a:prstGeom prst="rect">
            <a:avLst/>
          </a:prstGeom>
        </p:spPr>
      </p:pic>
    </p:spTree>
    <p:extLst>
      <p:ext uri="{BB962C8B-B14F-4D97-AF65-F5344CB8AC3E}">
        <p14:creationId xmlns:p14="http://schemas.microsoft.com/office/powerpoint/2010/main" val="122007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D274-4C11-2DE0-7A3F-64F003274D21}"/>
              </a:ext>
            </a:extLst>
          </p:cNvPr>
          <p:cNvSpPr>
            <a:spLocks noGrp="1"/>
          </p:cNvSpPr>
          <p:nvPr>
            <p:ph type="title"/>
          </p:nvPr>
        </p:nvSpPr>
        <p:spPr/>
        <p:txBody>
          <a:bodyPr/>
          <a:lstStyle/>
          <a:p>
            <a:r>
              <a:rPr lang="en-US" dirty="0"/>
              <a:t>CSPROJ</a:t>
            </a:r>
            <a:endParaRPr lang="es-MX" dirty="0"/>
          </a:p>
        </p:txBody>
      </p:sp>
      <p:sp>
        <p:nvSpPr>
          <p:cNvPr id="3" name="Content Placeholder 2">
            <a:extLst>
              <a:ext uri="{FF2B5EF4-FFF2-40B4-BE49-F238E27FC236}">
                <a16:creationId xmlns:a16="http://schemas.microsoft.com/office/drawing/2014/main" id="{BA40F7AF-C83E-C054-4827-219154ED052D}"/>
              </a:ext>
            </a:extLst>
          </p:cNvPr>
          <p:cNvSpPr>
            <a:spLocks noGrp="1"/>
          </p:cNvSpPr>
          <p:nvPr>
            <p:ph idx="1"/>
          </p:nvPr>
        </p:nvSpPr>
        <p:spPr/>
        <p:txBody>
          <a:bodyPr/>
          <a:lstStyle/>
          <a:p>
            <a:r>
              <a:rPr lang="es-MX" dirty="0"/>
              <a:t>Un archivo CSPROJ es un archivo de proyecto de programación C# (C Sharp) creado por Microsoft Visual Studio. Contiene texto formateado en XML que enumera los archivos incluidos en un proyecto y las opciones de compilación. Los desarrolladores compilan archivos CSPROJ utilizando </a:t>
            </a:r>
            <a:r>
              <a:rPr lang="es-MX" dirty="0" err="1"/>
              <a:t>MSBuild</a:t>
            </a:r>
            <a:r>
              <a:rPr lang="es-MX" dirty="0"/>
              <a:t> (el Motor de Compilación de Microsoft).</a:t>
            </a:r>
          </a:p>
          <a:p>
            <a:pPr marL="0" indent="0">
              <a:buNone/>
            </a:pPr>
            <a:endParaRPr lang="es-MX" dirty="0"/>
          </a:p>
          <a:p>
            <a:pPr marL="0" indent="0">
              <a:buNone/>
            </a:pPr>
            <a:r>
              <a:rPr lang="es-MX" sz="2000" dirty="0"/>
              <a:t>Referencia:</a:t>
            </a:r>
          </a:p>
          <a:p>
            <a:pPr marL="0" indent="0">
              <a:buNone/>
            </a:pPr>
            <a:r>
              <a:rPr lang="es-MX" sz="2000" dirty="0">
                <a:hlinkClick r:id="rId2"/>
              </a:rPr>
              <a:t>https://github.com/dotnet/msbuild/issues/5451</a:t>
            </a:r>
            <a:endParaRPr lang="es-MX" sz="2000" dirty="0"/>
          </a:p>
          <a:p>
            <a:pPr marL="0" indent="0">
              <a:buNone/>
            </a:pPr>
            <a:endParaRPr lang="es-MX" sz="2000" dirty="0"/>
          </a:p>
        </p:txBody>
      </p:sp>
    </p:spTree>
    <p:extLst>
      <p:ext uri="{BB962C8B-B14F-4D97-AF65-F5344CB8AC3E}">
        <p14:creationId xmlns:p14="http://schemas.microsoft.com/office/powerpoint/2010/main" val="193920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1A100-2CD2-F91D-1C07-7DAB287CA731}"/>
              </a:ext>
            </a:extLst>
          </p:cNvPr>
          <p:cNvSpPr>
            <a:spLocks noGrp="1"/>
          </p:cNvSpPr>
          <p:nvPr>
            <p:ph type="title"/>
          </p:nvPr>
        </p:nvSpPr>
        <p:spPr/>
        <p:txBody>
          <a:bodyPr/>
          <a:lstStyle/>
          <a:p>
            <a:r>
              <a:rPr lang="en-US" dirty="0"/>
              <a:t>WHOAMI</a:t>
            </a:r>
            <a:endParaRPr lang="es-MX" dirty="0"/>
          </a:p>
        </p:txBody>
      </p:sp>
      <p:sp>
        <p:nvSpPr>
          <p:cNvPr id="3" name="Content Placeholder 2">
            <a:extLst>
              <a:ext uri="{FF2B5EF4-FFF2-40B4-BE49-F238E27FC236}">
                <a16:creationId xmlns:a16="http://schemas.microsoft.com/office/drawing/2014/main" id="{D0B1434F-340F-5E5F-6F4F-019AF6988599}"/>
              </a:ext>
            </a:extLst>
          </p:cNvPr>
          <p:cNvSpPr>
            <a:spLocks noGrp="1"/>
          </p:cNvSpPr>
          <p:nvPr>
            <p:ph idx="1"/>
          </p:nvPr>
        </p:nvSpPr>
        <p:spPr/>
        <p:txBody>
          <a:bodyPr/>
          <a:lstStyle/>
          <a:p>
            <a:r>
              <a:rPr lang="en-US" dirty="0"/>
              <a:t>Twitter: @dmcxblue</a:t>
            </a:r>
          </a:p>
          <a:p>
            <a:r>
              <a:rPr lang="en-US" dirty="0"/>
              <a:t>Notas: </a:t>
            </a:r>
            <a:r>
              <a:rPr lang="en-US" dirty="0">
                <a:hlinkClick r:id="rId2"/>
              </a:rPr>
              <a:t>https://dmcxblue.gitbook.io/red-team-notes-2-0/</a:t>
            </a:r>
            <a:endParaRPr lang="en-US" dirty="0"/>
          </a:p>
          <a:p>
            <a:r>
              <a:rPr lang="es-MX" dirty="0"/>
              <a:t>Página Web: </a:t>
            </a:r>
            <a:r>
              <a:rPr lang="es-MX" dirty="0">
                <a:hlinkClick r:id="rId3"/>
              </a:rPr>
              <a:t>https://dmcxblue.net</a:t>
            </a:r>
            <a:endParaRPr lang="es-MX" dirty="0"/>
          </a:p>
          <a:p>
            <a:r>
              <a:rPr lang="es-MX" dirty="0"/>
              <a:t>GitHub: </a:t>
            </a:r>
            <a:r>
              <a:rPr lang="es-MX" dirty="0">
                <a:hlinkClick r:id="rId4"/>
              </a:rPr>
              <a:t>https://github.com/dmcxblue</a:t>
            </a:r>
            <a:endParaRPr lang="es-MX" dirty="0"/>
          </a:p>
          <a:p>
            <a:endParaRPr lang="es-MX" dirty="0"/>
          </a:p>
        </p:txBody>
      </p:sp>
    </p:spTree>
    <p:extLst>
      <p:ext uri="{BB962C8B-B14F-4D97-AF65-F5344CB8AC3E}">
        <p14:creationId xmlns:p14="http://schemas.microsoft.com/office/powerpoint/2010/main" val="1124843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B314-121E-7467-5FF3-269B40D2D015}"/>
              </a:ext>
            </a:extLst>
          </p:cNvPr>
          <p:cNvSpPr>
            <a:spLocks noGrp="1"/>
          </p:cNvSpPr>
          <p:nvPr>
            <p:ph type="title"/>
          </p:nvPr>
        </p:nvSpPr>
        <p:spPr/>
        <p:txBody>
          <a:bodyPr/>
          <a:lstStyle/>
          <a:p>
            <a:r>
              <a:rPr lang="en-US" dirty="0"/>
              <a:t>La </a:t>
            </a:r>
            <a:r>
              <a:rPr lang="en-US" dirty="0" err="1"/>
              <a:t>etiqueta</a:t>
            </a:r>
            <a:r>
              <a:rPr lang="en-US" dirty="0"/>
              <a:t> &lt;Exec&gt;</a:t>
            </a:r>
            <a:endParaRPr lang="es-MX" dirty="0"/>
          </a:p>
        </p:txBody>
      </p:sp>
      <p:sp>
        <p:nvSpPr>
          <p:cNvPr id="3" name="Content Placeholder 2">
            <a:extLst>
              <a:ext uri="{FF2B5EF4-FFF2-40B4-BE49-F238E27FC236}">
                <a16:creationId xmlns:a16="http://schemas.microsoft.com/office/drawing/2014/main" id="{FF922557-7C43-47DA-19CE-1A84CDAC42B5}"/>
              </a:ext>
            </a:extLst>
          </p:cNvPr>
          <p:cNvSpPr>
            <a:spLocks noGrp="1"/>
          </p:cNvSpPr>
          <p:nvPr>
            <p:ph idx="1"/>
          </p:nvPr>
        </p:nvSpPr>
        <p:spPr/>
        <p:txBody>
          <a:bodyPr/>
          <a:lstStyle/>
          <a:p>
            <a:r>
              <a:rPr lang="en-US" dirty="0"/>
              <a:t>La </a:t>
            </a:r>
            <a:r>
              <a:rPr lang="en-US" dirty="0" err="1"/>
              <a:t>etiqueta</a:t>
            </a:r>
            <a:r>
              <a:rPr lang="en-US" dirty="0"/>
              <a:t> Exec </a:t>
            </a:r>
            <a:r>
              <a:rPr lang="en-US" dirty="0" err="1"/>
              <a:t>permite</a:t>
            </a:r>
            <a:r>
              <a:rPr lang="en-US" dirty="0"/>
              <a:t> </a:t>
            </a:r>
            <a:r>
              <a:rPr lang="en-US" dirty="0" err="1"/>
              <a:t>ejecutar</a:t>
            </a:r>
            <a:r>
              <a:rPr lang="en-US" dirty="0"/>
              <a:t> </a:t>
            </a:r>
            <a:r>
              <a:rPr lang="en-US" dirty="0" err="1"/>
              <a:t>comandos</a:t>
            </a:r>
            <a:r>
              <a:rPr lang="en-US" dirty="0"/>
              <a:t> al </a:t>
            </a:r>
            <a:r>
              <a:rPr lang="en-US" dirty="0" err="1"/>
              <a:t>cargar</a:t>
            </a:r>
            <a:r>
              <a:rPr lang="en-US" dirty="0"/>
              <a:t> </a:t>
            </a:r>
            <a:r>
              <a:rPr lang="en-US" dirty="0" err="1"/>
              <a:t>el</a:t>
            </a:r>
            <a:r>
              <a:rPr lang="en-US" dirty="0"/>
              <a:t> </a:t>
            </a:r>
            <a:r>
              <a:rPr lang="en-US" dirty="0" err="1"/>
              <a:t>proyecto</a:t>
            </a:r>
            <a:r>
              <a:rPr lang="en-US" dirty="0"/>
              <a:t> </a:t>
            </a:r>
            <a:r>
              <a:rPr lang="en-US" dirty="0" err="1"/>
              <a:t>en</a:t>
            </a:r>
            <a:r>
              <a:rPr lang="en-US" dirty="0"/>
              <a:t> Visual Studio o </a:t>
            </a:r>
            <a:r>
              <a:rPr lang="en-US" dirty="0" err="1"/>
              <a:t>cuando</a:t>
            </a:r>
            <a:r>
              <a:rPr lang="en-US" dirty="0"/>
              <a:t> se </a:t>
            </a:r>
            <a:r>
              <a:rPr lang="en-US" dirty="0" err="1"/>
              <a:t>compila</a:t>
            </a:r>
            <a:r>
              <a:rPr lang="en-US" dirty="0"/>
              <a:t> </a:t>
            </a:r>
            <a:r>
              <a:rPr lang="en-US" dirty="0" err="1"/>
              <a:t>tambien</a:t>
            </a:r>
            <a:r>
              <a:rPr lang="en-US" dirty="0"/>
              <a:t>.</a:t>
            </a:r>
          </a:p>
          <a:p>
            <a:endParaRPr lang="en-US" dirty="0"/>
          </a:p>
          <a:p>
            <a:endParaRPr lang="es-MX" dirty="0"/>
          </a:p>
        </p:txBody>
      </p:sp>
      <p:pic>
        <p:nvPicPr>
          <p:cNvPr id="5" name="Picture 4">
            <a:extLst>
              <a:ext uri="{FF2B5EF4-FFF2-40B4-BE49-F238E27FC236}">
                <a16:creationId xmlns:a16="http://schemas.microsoft.com/office/drawing/2014/main" id="{F28EE678-EAF6-621C-E940-314678238610}"/>
              </a:ext>
            </a:extLst>
          </p:cNvPr>
          <p:cNvPicPr>
            <a:picLocks noChangeAspect="1"/>
          </p:cNvPicPr>
          <p:nvPr/>
        </p:nvPicPr>
        <p:blipFill>
          <a:blip r:embed="rId2"/>
          <a:stretch>
            <a:fillRect/>
          </a:stretch>
        </p:blipFill>
        <p:spPr>
          <a:xfrm>
            <a:off x="1452879" y="3657600"/>
            <a:ext cx="9286241" cy="1015999"/>
          </a:xfrm>
          <a:prstGeom prst="rect">
            <a:avLst/>
          </a:prstGeom>
        </p:spPr>
      </p:pic>
    </p:spTree>
    <p:extLst>
      <p:ext uri="{BB962C8B-B14F-4D97-AF65-F5344CB8AC3E}">
        <p14:creationId xmlns:p14="http://schemas.microsoft.com/office/powerpoint/2010/main" val="294212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C275-B5D3-1518-821B-2A1B918440E0}"/>
              </a:ext>
            </a:extLst>
          </p:cNvPr>
          <p:cNvSpPr>
            <a:spLocks noGrp="1"/>
          </p:cNvSpPr>
          <p:nvPr>
            <p:ph type="title"/>
          </p:nvPr>
        </p:nvSpPr>
        <p:spPr>
          <a:xfrm>
            <a:off x="838200" y="43590"/>
            <a:ext cx="10515600" cy="1325563"/>
          </a:xfrm>
        </p:spPr>
        <p:txBody>
          <a:bodyPr/>
          <a:lstStyle/>
          <a:p>
            <a:r>
              <a:rPr lang="en-US" dirty="0"/>
              <a:t>Demo CSPROJ</a:t>
            </a:r>
            <a:endParaRPr lang="es-MX" dirty="0"/>
          </a:p>
        </p:txBody>
      </p:sp>
      <p:pic>
        <p:nvPicPr>
          <p:cNvPr id="5" name="Content Placeholder 4" descr="A screenshot of a computer">
            <a:extLst>
              <a:ext uri="{FF2B5EF4-FFF2-40B4-BE49-F238E27FC236}">
                <a16:creationId xmlns:a16="http://schemas.microsoft.com/office/drawing/2014/main" id="{8D29EF99-04E9-C356-F819-EF52411A2E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696" y="1369153"/>
            <a:ext cx="9692608" cy="5105655"/>
          </a:xfrm>
        </p:spPr>
      </p:pic>
    </p:spTree>
    <p:extLst>
      <p:ext uri="{BB962C8B-B14F-4D97-AF65-F5344CB8AC3E}">
        <p14:creationId xmlns:p14="http://schemas.microsoft.com/office/powerpoint/2010/main" val="2222528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25FD-AE1D-9348-369E-5B9B157AB05A}"/>
              </a:ext>
            </a:extLst>
          </p:cNvPr>
          <p:cNvSpPr>
            <a:spLocks noGrp="1"/>
          </p:cNvSpPr>
          <p:nvPr>
            <p:ph type="title"/>
          </p:nvPr>
        </p:nvSpPr>
        <p:spPr>
          <a:xfrm>
            <a:off x="633743" y="609599"/>
            <a:ext cx="3413156" cy="5273675"/>
          </a:xfrm>
        </p:spPr>
        <p:txBody>
          <a:bodyPr>
            <a:normAutofit/>
          </a:bodyPr>
          <a:lstStyle/>
          <a:p>
            <a:r>
              <a:rPr lang="en-US" dirty="0"/>
              <a:t>DLL Hijacks</a:t>
            </a:r>
            <a:endParaRPr lang="es-MX" dirty="0"/>
          </a:p>
        </p:txBody>
      </p:sp>
      <p:sp>
        <p:nvSpPr>
          <p:cNvPr id="3" name="Content Placeholder 2">
            <a:extLst>
              <a:ext uri="{FF2B5EF4-FFF2-40B4-BE49-F238E27FC236}">
                <a16:creationId xmlns:a16="http://schemas.microsoft.com/office/drawing/2014/main" id="{4EF9ECAD-9BE4-93FE-8ADA-E3343EBDA2B4}"/>
              </a:ext>
            </a:extLst>
          </p:cNvPr>
          <p:cNvSpPr>
            <a:spLocks noGrp="1"/>
          </p:cNvSpPr>
          <p:nvPr>
            <p:ph idx="1"/>
          </p:nvPr>
        </p:nvSpPr>
        <p:spPr>
          <a:xfrm>
            <a:off x="4680641" y="659342"/>
            <a:ext cx="6889687" cy="2950446"/>
          </a:xfrm>
        </p:spPr>
        <p:txBody>
          <a:bodyPr anchor="ctr">
            <a:normAutofit/>
          </a:bodyPr>
          <a:lstStyle/>
          <a:p>
            <a:pPr>
              <a:buClr>
                <a:srgbClr val="F5B651"/>
              </a:buClr>
            </a:pPr>
            <a:r>
              <a:rPr lang="en-US" dirty="0"/>
              <a:t>A </a:t>
            </a:r>
            <a:r>
              <a:rPr lang="en-US" dirty="0" err="1"/>
              <a:t>veces</a:t>
            </a:r>
            <a:r>
              <a:rPr lang="en-US" dirty="0"/>
              <a:t> no </a:t>
            </a:r>
            <a:r>
              <a:rPr lang="en-US" dirty="0" err="1"/>
              <a:t>necesitamos</a:t>
            </a:r>
            <a:r>
              <a:rPr lang="en-US" dirty="0"/>
              <a:t> </a:t>
            </a:r>
            <a:r>
              <a:rPr lang="en-US" dirty="0" err="1"/>
              <a:t>enviar</a:t>
            </a:r>
            <a:r>
              <a:rPr lang="en-US" dirty="0"/>
              <a:t> un </a:t>
            </a:r>
            <a:r>
              <a:rPr lang="en-US" dirty="0" err="1"/>
              <a:t>ejecutable</a:t>
            </a:r>
            <a:r>
              <a:rPr lang="en-US" dirty="0"/>
              <a:t> que </a:t>
            </a:r>
            <a:r>
              <a:rPr lang="en-US" dirty="0" err="1"/>
              <a:t>apenas</a:t>
            </a:r>
            <a:r>
              <a:rPr lang="en-US" dirty="0"/>
              <a:t> </a:t>
            </a:r>
            <a:r>
              <a:rPr lang="en-US" dirty="0" err="1"/>
              <a:t>fue</a:t>
            </a:r>
            <a:r>
              <a:rPr lang="en-US" dirty="0"/>
              <a:t> </a:t>
            </a:r>
            <a:r>
              <a:rPr lang="en-US" dirty="0" err="1"/>
              <a:t>compilado</a:t>
            </a:r>
            <a:r>
              <a:rPr lang="en-US" dirty="0"/>
              <a:t> y </a:t>
            </a:r>
            <a:r>
              <a:rPr lang="en-US" dirty="0" err="1"/>
              <a:t>creado</a:t>
            </a:r>
            <a:r>
              <a:rPr lang="en-US" dirty="0"/>
              <a:t> para </a:t>
            </a:r>
            <a:r>
              <a:rPr lang="en-US" dirty="0" err="1"/>
              <a:t>enviar</a:t>
            </a:r>
            <a:r>
              <a:rPr lang="en-US" dirty="0"/>
              <a:t> al </a:t>
            </a:r>
            <a:r>
              <a:rPr lang="en-US" dirty="0" err="1"/>
              <a:t>usuario</a:t>
            </a:r>
            <a:endParaRPr lang="en-US" dirty="0"/>
          </a:p>
          <a:p>
            <a:pPr>
              <a:buClr>
                <a:srgbClr val="F5B651"/>
              </a:buClr>
            </a:pPr>
            <a:r>
              <a:rPr lang="en-US" dirty="0"/>
              <a:t>Podemos </a:t>
            </a:r>
            <a:r>
              <a:rPr lang="en-US" dirty="0" err="1"/>
              <a:t>utilizar</a:t>
            </a:r>
            <a:r>
              <a:rPr lang="en-US" dirty="0"/>
              <a:t> </a:t>
            </a:r>
            <a:r>
              <a:rPr lang="en-US" dirty="0" err="1"/>
              <a:t>aplicaciones</a:t>
            </a:r>
            <a:r>
              <a:rPr lang="en-US" dirty="0"/>
              <a:t> </a:t>
            </a:r>
            <a:r>
              <a:rPr lang="en-US" dirty="0" err="1"/>
              <a:t>legitimas</a:t>
            </a:r>
            <a:r>
              <a:rPr lang="en-US" dirty="0"/>
              <a:t> y </a:t>
            </a:r>
            <a:r>
              <a:rPr lang="en-US" dirty="0" err="1"/>
              <a:t>apoderarnos</a:t>
            </a:r>
            <a:r>
              <a:rPr lang="en-US" dirty="0"/>
              <a:t> de la </a:t>
            </a:r>
            <a:r>
              <a:rPr lang="en-US" dirty="0" err="1"/>
              <a:t>ejecucion</a:t>
            </a:r>
            <a:r>
              <a:rPr lang="en-US" dirty="0"/>
              <a:t> del </a:t>
            </a:r>
            <a:r>
              <a:rPr lang="en-US" dirty="0" err="1"/>
              <a:t>orden</a:t>
            </a:r>
            <a:r>
              <a:rPr lang="en-US" dirty="0"/>
              <a:t> </a:t>
            </a:r>
            <a:r>
              <a:rPr lang="en-US" dirty="0" err="1"/>
              <a:t>en</a:t>
            </a:r>
            <a:r>
              <a:rPr lang="en-US" dirty="0"/>
              <a:t> que se </a:t>
            </a:r>
            <a:r>
              <a:rPr lang="en-US" dirty="0" err="1"/>
              <a:t>cargan</a:t>
            </a:r>
            <a:r>
              <a:rPr lang="en-US" dirty="0"/>
              <a:t> </a:t>
            </a:r>
            <a:r>
              <a:rPr lang="en-US" dirty="0" err="1"/>
              <a:t>los</a:t>
            </a:r>
            <a:r>
              <a:rPr lang="en-US" dirty="0"/>
              <a:t> DLL </a:t>
            </a:r>
            <a:r>
              <a:rPr lang="en-US" dirty="0" err="1"/>
              <a:t>necesarios</a:t>
            </a:r>
            <a:r>
              <a:rPr lang="en-US" dirty="0"/>
              <a:t> del </a:t>
            </a:r>
            <a:r>
              <a:rPr lang="en-US" dirty="0" err="1"/>
              <a:t>ejecutable</a:t>
            </a:r>
            <a:endParaRPr lang="en-US" dirty="0"/>
          </a:p>
          <a:p>
            <a:pPr>
              <a:buClr>
                <a:srgbClr val="F5B651"/>
              </a:buClr>
            </a:pPr>
            <a:endParaRPr lang="es-MX" dirty="0"/>
          </a:p>
        </p:txBody>
      </p:sp>
      <p:pic>
        <p:nvPicPr>
          <p:cNvPr id="5" name="Picture 4">
            <a:extLst>
              <a:ext uri="{FF2B5EF4-FFF2-40B4-BE49-F238E27FC236}">
                <a16:creationId xmlns:a16="http://schemas.microsoft.com/office/drawing/2014/main" id="{DE803E8D-3234-FCC5-54A6-8E8FA466B8C8}"/>
              </a:ext>
            </a:extLst>
          </p:cNvPr>
          <p:cNvPicPr>
            <a:picLocks noChangeAspect="1"/>
          </p:cNvPicPr>
          <p:nvPr/>
        </p:nvPicPr>
        <p:blipFill>
          <a:blip r:embed="rId3"/>
          <a:stretch>
            <a:fillRect/>
          </a:stretch>
        </p:blipFill>
        <p:spPr>
          <a:xfrm>
            <a:off x="4786486" y="3956424"/>
            <a:ext cx="6493510" cy="1850651"/>
          </a:xfrm>
          <a:prstGeom prst="rect">
            <a:avLst/>
          </a:prstGeom>
        </p:spPr>
      </p:pic>
    </p:spTree>
    <p:extLst>
      <p:ext uri="{BB962C8B-B14F-4D97-AF65-F5344CB8AC3E}">
        <p14:creationId xmlns:p14="http://schemas.microsoft.com/office/powerpoint/2010/main" val="178855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LL-Hijack-TALK">
            <a:hlinkClick r:id="" action="ppaction://media"/>
            <a:extLst>
              <a:ext uri="{FF2B5EF4-FFF2-40B4-BE49-F238E27FC236}">
                <a16:creationId xmlns:a16="http://schemas.microsoft.com/office/drawing/2014/main" id="{7D42F279-79B4-9192-D4F4-DBCE2E5D99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6363" y="352986"/>
            <a:ext cx="11499273" cy="6152027"/>
          </a:xfrm>
        </p:spPr>
      </p:pic>
    </p:spTree>
    <p:extLst>
      <p:ext uri="{BB962C8B-B14F-4D97-AF65-F5344CB8AC3E}">
        <p14:creationId xmlns:p14="http://schemas.microsoft.com/office/powerpoint/2010/main" val="275667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B8FB-1ADF-AC78-A3DB-3DA786083F6F}"/>
              </a:ext>
            </a:extLst>
          </p:cNvPr>
          <p:cNvSpPr>
            <a:spLocks noGrp="1"/>
          </p:cNvSpPr>
          <p:nvPr>
            <p:ph type="title"/>
          </p:nvPr>
        </p:nvSpPr>
        <p:spPr>
          <a:xfrm>
            <a:off x="913795" y="609600"/>
            <a:ext cx="3078749" cy="970450"/>
          </a:xfrm>
        </p:spPr>
        <p:txBody>
          <a:bodyPr anchor="b">
            <a:normAutofit/>
          </a:bodyPr>
          <a:lstStyle/>
          <a:p>
            <a:pPr algn="l"/>
            <a:r>
              <a:rPr lang="en-US" sz="2800"/>
              <a:t>Retrasar el Fuego</a:t>
            </a:r>
            <a:endParaRPr lang="es-MX" sz="2800"/>
          </a:p>
        </p:txBody>
      </p:sp>
      <p:sp>
        <p:nvSpPr>
          <p:cNvPr id="3" name="Content Placeholder 2">
            <a:extLst>
              <a:ext uri="{FF2B5EF4-FFF2-40B4-BE49-F238E27FC236}">
                <a16:creationId xmlns:a16="http://schemas.microsoft.com/office/drawing/2014/main" id="{83C25B3E-A2BB-5391-86F0-66506C548476}"/>
              </a:ext>
            </a:extLst>
          </p:cNvPr>
          <p:cNvSpPr>
            <a:spLocks noGrp="1"/>
          </p:cNvSpPr>
          <p:nvPr>
            <p:ph idx="1"/>
          </p:nvPr>
        </p:nvSpPr>
        <p:spPr>
          <a:xfrm>
            <a:off x="913795" y="1732449"/>
            <a:ext cx="3078749" cy="4058751"/>
          </a:xfrm>
        </p:spPr>
        <p:txBody>
          <a:bodyPr anchor="t">
            <a:normAutofit/>
          </a:bodyPr>
          <a:lstStyle/>
          <a:p>
            <a:r>
              <a:rPr lang="en-US" sz="1600" dirty="0" err="1"/>
              <a:t>Porque</a:t>
            </a:r>
            <a:r>
              <a:rPr lang="en-US" sz="1600" dirty="0"/>
              <a:t> </a:t>
            </a:r>
            <a:r>
              <a:rPr lang="en-US" sz="1600" dirty="0" err="1"/>
              <a:t>siempre</a:t>
            </a:r>
            <a:r>
              <a:rPr lang="en-US" sz="1600" dirty="0"/>
              <a:t> </a:t>
            </a:r>
            <a:r>
              <a:rPr lang="en-US" sz="1600" dirty="0" err="1"/>
              <a:t>buscar</a:t>
            </a:r>
            <a:r>
              <a:rPr lang="en-US" sz="1600" dirty="0"/>
              <a:t> </a:t>
            </a:r>
            <a:r>
              <a:rPr lang="en-US" sz="1600" dirty="0" err="1"/>
              <a:t>ejecucion</a:t>
            </a:r>
            <a:r>
              <a:rPr lang="en-US" sz="1600" dirty="0"/>
              <a:t> </a:t>
            </a:r>
            <a:r>
              <a:rPr lang="en-US" sz="1600" dirty="0" err="1"/>
              <a:t>inmediata</a:t>
            </a:r>
            <a:r>
              <a:rPr lang="en-US" sz="1600" dirty="0"/>
              <a:t>?</a:t>
            </a:r>
          </a:p>
          <a:p>
            <a:pPr lvl="1"/>
            <a:r>
              <a:rPr lang="en-US" sz="1600" dirty="0"/>
              <a:t>Y </a:t>
            </a:r>
            <a:r>
              <a:rPr lang="en-US" sz="1600" dirty="0" err="1"/>
              <a:t>si</a:t>
            </a:r>
            <a:r>
              <a:rPr lang="en-US" sz="1600" dirty="0"/>
              <a:t> </a:t>
            </a:r>
            <a:r>
              <a:rPr lang="en-US" sz="1600" dirty="0" err="1"/>
              <a:t>nos</a:t>
            </a:r>
            <a:r>
              <a:rPr lang="en-US" sz="1600" dirty="0"/>
              <a:t> </a:t>
            </a:r>
            <a:r>
              <a:rPr lang="en-US" sz="1600" dirty="0" err="1"/>
              <a:t>esperamos</a:t>
            </a:r>
            <a:r>
              <a:rPr lang="en-US" sz="1600" dirty="0"/>
              <a:t>?</a:t>
            </a:r>
          </a:p>
          <a:p>
            <a:pPr lvl="1"/>
            <a:endParaRPr lang="en-US" sz="1600" dirty="0"/>
          </a:p>
          <a:p>
            <a:pPr marL="450000" lvl="1" indent="0">
              <a:buNone/>
            </a:pPr>
            <a:r>
              <a:rPr lang="en-US" sz="1600" dirty="0" err="1"/>
              <a:t>Referencia</a:t>
            </a:r>
            <a:r>
              <a:rPr lang="en-US" sz="1600" dirty="0"/>
              <a:t>:</a:t>
            </a:r>
            <a:br>
              <a:rPr lang="en-US" sz="1600" dirty="0"/>
            </a:br>
            <a:r>
              <a:rPr lang="en-US" sz="1600" dirty="0">
                <a:hlinkClick r:id="rId3"/>
              </a:rPr>
              <a:t>Hang Fire</a:t>
            </a:r>
            <a:endParaRPr lang="es-MX" sz="1600" dirty="0"/>
          </a:p>
        </p:txBody>
      </p:sp>
      <p:pic>
        <p:nvPicPr>
          <p:cNvPr id="5" name="Picture 4" descr="Cerilla ardiendo">
            <a:extLst>
              <a:ext uri="{FF2B5EF4-FFF2-40B4-BE49-F238E27FC236}">
                <a16:creationId xmlns:a16="http://schemas.microsoft.com/office/drawing/2014/main" id="{5CA125E5-A524-4FF5-C496-01795DDA5773}"/>
              </a:ext>
            </a:extLst>
          </p:cNvPr>
          <p:cNvPicPr>
            <a:picLocks noChangeAspect="1"/>
          </p:cNvPicPr>
          <p:nvPr/>
        </p:nvPicPr>
        <p:blipFill rotWithShape="1">
          <a:blip r:embed="rId4"/>
          <a:srcRect r="27183" b="-1"/>
          <a:stretch/>
        </p:blipFill>
        <p:spPr>
          <a:xfrm>
            <a:off x="4654295" y="10"/>
            <a:ext cx="7537705" cy="6857990"/>
          </a:xfrm>
          <a:prstGeom prst="rect">
            <a:avLst/>
          </a:prstGeom>
        </p:spPr>
      </p:pic>
    </p:spTree>
    <p:extLst>
      <p:ext uri="{BB962C8B-B14F-4D97-AF65-F5344CB8AC3E}">
        <p14:creationId xmlns:p14="http://schemas.microsoft.com/office/powerpoint/2010/main" val="1155402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7EB08-95EB-19F1-56C3-A4702FB1E2DF}"/>
              </a:ext>
            </a:extLst>
          </p:cNvPr>
          <p:cNvSpPr>
            <a:spLocks noGrp="1"/>
          </p:cNvSpPr>
          <p:nvPr>
            <p:ph type="title"/>
          </p:nvPr>
        </p:nvSpPr>
        <p:spPr/>
        <p:txBody>
          <a:bodyPr/>
          <a:lstStyle/>
          <a:p>
            <a:r>
              <a:rPr lang="en-US" dirty="0"/>
              <a:t>Phishing para la </a:t>
            </a:r>
            <a:r>
              <a:rPr lang="en-US" dirty="0" err="1"/>
              <a:t>Persistencia</a:t>
            </a:r>
            <a:endParaRPr lang="es-MX" dirty="0"/>
          </a:p>
        </p:txBody>
      </p:sp>
      <p:sp>
        <p:nvSpPr>
          <p:cNvPr id="3" name="Content Placeholder 2">
            <a:extLst>
              <a:ext uri="{FF2B5EF4-FFF2-40B4-BE49-F238E27FC236}">
                <a16:creationId xmlns:a16="http://schemas.microsoft.com/office/drawing/2014/main" id="{6F54DC0A-8F02-507D-DE1D-5740603DCDC2}"/>
              </a:ext>
            </a:extLst>
          </p:cNvPr>
          <p:cNvSpPr>
            <a:spLocks noGrp="1"/>
          </p:cNvSpPr>
          <p:nvPr>
            <p:ph idx="1"/>
          </p:nvPr>
        </p:nvSpPr>
        <p:spPr/>
        <p:txBody>
          <a:bodyPr/>
          <a:lstStyle/>
          <a:p>
            <a:r>
              <a:rPr lang="en-US" dirty="0"/>
              <a:t>Estamos </a:t>
            </a:r>
            <a:r>
              <a:rPr lang="en-US" dirty="0" err="1"/>
              <a:t>programados</a:t>
            </a:r>
            <a:r>
              <a:rPr lang="en-US" dirty="0"/>
              <a:t> y </a:t>
            </a:r>
            <a:r>
              <a:rPr lang="en-US" dirty="0" err="1"/>
              <a:t>entrenados</a:t>
            </a:r>
            <a:r>
              <a:rPr lang="en-US" dirty="0"/>
              <a:t> a </a:t>
            </a:r>
            <a:r>
              <a:rPr lang="en-US" dirty="0" err="1"/>
              <a:t>recibir</a:t>
            </a:r>
            <a:r>
              <a:rPr lang="en-US" dirty="0"/>
              <a:t> </a:t>
            </a:r>
            <a:r>
              <a:rPr lang="en-US" dirty="0" err="1"/>
              <a:t>el</a:t>
            </a:r>
            <a:r>
              <a:rPr lang="en-US" dirty="0"/>
              <a:t> accesso </a:t>
            </a:r>
            <a:r>
              <a:rPr lang="en-US" dirty="0" err="1"/>
              <a:t>inmediatamente</a:t>
            </a:r>
            <a:endParaRPr lang="en-US" dirty="0"/>
          </a:p>
          <a:p>
            <a:pPr lvl="1"/>
            <a:r>
              <a:rPr lang="en-US" dirty="0"/>
              <a:t>El </a:t>
            </a:r>
            <a:r>
              <a:rPr lang="en-US" dirty="0" err="1"/>
              <a:t>cual</a:t>
            </a:r>
            <a:r>
              <a:rPr lang="en-US" dirty="0"/>
              <a:t> </a:t>
            </a:r>
            <a:r>
              <a:rPr lang="en-US" dirty="0" err="1"/>
              <a:t>puede</a:t>
            </a:r>
            <a:r>
              <a:rPr lang="en-US" dirty="0"/>
              <a:t> ser algo que </a:t>
            </a:r>
            <a:r>
              <a:rPr lang="en-US" dirty="0" err="1"/>
              <a:t>nos</a:t>
            </a:r>
            <a:r>
              <a:rPr lang="en-US" dirty="0"/>
              <a:t> </a:t>
            </a:r>
            <a:r>
              <a:rPr lang="en-US" dirty="0" err="1"/>
              <a:t>puedes</a:t>
            </a:r>
            <a:r>
              <a:rPr lang="en-US" dirty="0"/>
              <a:t> </a:t>
            </a:r>
            <a:r>
              <a:rPr lang="en-US" dirty="0" err="1"/>
              <a:t>quemar</a:t>
            </a:r>
            <a:endParaRPr lang="en-US" dirty="0"/>
          </a:p>
          <a:p>
            <a:pPr lvl="1"/>
            <a:r>
              <a:rPr lang="en-US" dirty="0" err="1"/>
              <a:t>Detectando</a:t>
            </a:r>
            <a:r>
              <a:rPr lang="en-US" dirty="0"/>
              <a:t> </a:t>
            </a:r>
            <a:r>
              <a:rPr lang="en-US" dirty="0" err="1"/>
              <a:t>el</a:t>
            </a:r>
            <a:r>
              <a:rPr lang="en-US" dirty="0"/>
              <a:t> Click y la </a:t>
            </a:r>
            <a:r>
              <a:rPr lang="en-US" dirty="0" err="1"/>
              <a:t>ejecucion</a:t>
            </a:r>
            <a:r>
              <a:rPr lang="en-US" dirty="0"/>
              <a:t> </a:t>
            </a:r>
            <a:r>
              <a:rPr lang="en-US" dirty="0" err="1"/>
              <a:t>inmediata</a:t>
            </a:r>
            <a:r>
              <a:rPr lang="en-US" dirty="0"/>
              <a:t> es algo </a:t>
            </a:r>
            <a:r>
              <a:rPr lang="en-US" dirty="0" err="1"/>
              <a:t>comun</a:t>
            </a:r>
            <a:endParaRPr lang="en-US" dirty="0"/>
          </a:p>
          <a:p>
            <a:r>
              <a:rPr lang="en-US" dirty="0"/>
              <a:t>Podemos </a:t>
            </a:r>
            <a:r>
              <a:rPr lang="en-US" dirty="0" err="1"/>
              <a:t>alcanzar</a:t>
            </a:r>
            <a:r>
              <a:rPr lang="en-US" dirty="0"/>
              <a:t> </a:t>
            </a:r>
            <a:r>
              <a:rPr lang="en-US" dirty="0" err="1"/>
              <a:t>esto</a:t>
            </a:r>
            <a:r>
              <a:rPr lang="en-US" dirty="0"/>
              <a:t> con DLL Hijacks</a:t>
            </a:r>
          </a:p>
          <a:p>
            <a:r>
              <a:rPr lang="en-US" dirty="0" err="1"/>
              <a:t>Dejamos</a:t>
            </a:r>
            <a:r>
              <a:rPr lang="en-US" dirty="0"/>
              <a:t> un payload sin que </a:t>
            </a:r>
            <a:r>
              <a:rPr lang="en-US" dirty="0" err="1"/>
              <a:t>ejecute</a:t>
            </a:r>
            <a:r>
              <a:rPr lang="en-US" dirty="0"/>
              <a:t> y </a:t>
            </a:r>
            <a:r>
              <a:rPr lang="en-US" dirty="0" err="1"/>
              <a:t>esperamos</a:t>
            </a:r>
            <a:r>
              <a:rPr lang="en-US" dirty="0"/>
              <a:t> a que </a:t>
            </a:r>
            <a:r>
              <a:rPr lang="en-US" dirty="0" err="1"/>
              <a:t>el</a:t>
            </a:r>
            <a:r>
              <a:rPr lang="en-US" dirty="0"/>
              <a:t> </a:t>
            </a:r>
            <a:r>
              <a:rPr lang="en-US" dirty="0" err="1"/>
              <a:t>programa</a:t>
            </a:r>
            <a:r>
              <a:rPr lang="en-US" dirty="0"/>
              <a:t> </a:t>
            </a:r>
            <a:r>
              <a:rPr lang="en-US" dirty="0" err="1"/>
              <a:t>legitimo</a:t>
            </a:r>
            <a:r>
              <a:rPr lang="en-US" dirty="0"/>
              <a:t> que lo carga se </a:t>
            </a:r>
            <a:r>
              <a:rPr lang="en-US" dirty="0" err="1"/>
              <a:t>encargue</a:t>
            </a:r>
            <a:r>
              <a:rPr lang="en-US" dirty="0"/>
              <a:t> de </a:t>
            </a:r>
            <a:r>
              <a:rPr lang="en-US" dirty="0" err="1"/>
              <a:t>ejecutar</a:t>
            </a:r>
            <a:r>
              <a:rPr lang="en-US" dirty="0"/>
              <a:t> </a:t>
            </a:r>
            <a:r>
              <a:rPr lang="en-US" dirty="0" err="1"/>
              <a:t>nuestro</a:t>
            </a:r>
            <a:r>
              <a:rPr lang="en-US" dirty="0"/>
              <a:t> payload </a:t>
            </a:r>
            <a:endParaRPr lang="es-MX" dirty="0"/>
          </a:p>
        </p:txBody>
      </p:sp>
    </p:spTree>
    <p:extLst>
      <p:ext uri="{BB962C8B-B14F-4D97-AF65-F5344CB8AC3E}">
        <p14:creationId xmlns:p14="http://schemas.microsoft.com/office/powerpoint/2010/main" val="2514207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9D264C-438E-A0ED-EC9F-A18F408CBD0D}"/>
              </a:ext>
            </a:extLst>
          </p:cNvPr>
          <p:cNvPicPr>
            <a:picLocks noChangeAspect="1"/>
          </p:cNvPicPr>
          <p:nvPr/>
        </p:nvPicPr>
        <p:blipFill rotWithShape="1">
          <a:blip r:embed="rId3"/>
          <a:srcRect r="39639" b="-1"/>
          <a:stretch/>
        </p:blipFill>
        <p:spPr>
          <a:xfrm>
            <a:off x="-8622" y="10"/>
            <a:ext cx="6096000" cy="3383270"/>
          </a:xfrm>
          <a:prstGeom prst="rect">
            <a:avLst/>
          </a:prstGeom>
        </p:spPr>
      </p:pic>
      <p:pic>
        <p:nvPicPr>
          <p:cNvPr id="7" name="Picture 6">
            <a:extLst>
              <a:ext uri="{FF2B5EF4-FFF2-40B4-BE49-F238E27FC236}">
                <a16:creationId xmlns:a16="http://schemas.microsoft.com/office/drawing/2014/main" id="{DEF22019-75D5-231A-9537-D8010F8882B1}"/>
              </a:ext>
            </a:extLst>
          </p:cNvPr>
          <p:cNvPicPr>
            <a:picLocks noChangeAspect="1"/>
          </p:cNvPicPr>
          <p:nvPr/>
        </p:nvPicPr>
        <p:blipFill rotWithShape="1">
          <a:blip r:embed="rId4"/>
          <a:srcRect b="1747"/>
          <a:stretch/>
        </p:blipFill>
        <p:spPr>
          <a:xfrm>
            <a:off x="-10647" y="3429000"/>
            <a:ext cx="6096000" cy="3429000"/>
          </a:xfrm>
          <a:prstGeom prst="rect">
            <a:avLst/>
          </a:prstGeom>
        </p:spPr>
      </p:pic>
      <p:sp>
        <p:nvSpPr>
          <p:cNvPr id="2" name="Title 1">
            <a:extLst>
              <a:ext uri="{FF2B5EF4-FFF2-40B4-BE49-F238E27FC236}">
                <a16:creationId xmlns:a16="http://schemas.microsoft.com/office/drawing/2014/main" id="{33D44495-9208-5415-8A21-A550B8E8EAEA}"/>
              </a:ext>
            </a:extLst>
          </p:cNvPr>
          <p:cNvSpPr>
            <a:spLocks noGrp="1"/>
          </p:cNvSpPr>
          <p:nvPr>
            <p:ph type="title"/>
          </p:nvPr>
        </p:nvSpPr>
        <p:spPr>
          <a:xfrm>
            <a:off x="6900493" y="609600"/>
            <a:ext cx="4538124" cy="970450"/>
          </a:xfrm>
        </p:spPr>
        <p:txBody>
          <a:bodyPr anchor="b">
            <a:normAutofit/>
          </a:bodyPr>
          <a:lstStyle/>
          <a:p>
            <a:pPr algn="l"/>
            <a:r>
              <a:rPr lang="en-US" sz="3200"/>
              <a:t>Entrega</a:t>
            </a:r>
            <a:endParaRPr lang="es-MX" sz="3200"/>
          </a:p>
        </p:txBody>
      </p:sp>
      <p:sp>
        <p:nvSpPr>
          <p:cNvPr id="3" name="Content Placeholder 2">
            <a:extLst>
              <a:ext uri="{FF2B5EF4-FFF2-40B4-BE49-F238E27FC236}">
                <a16:creationId xmlns:a16="http://schemas.microsoft.com/office/drawing/2014/main" id="{823EEBA8-A513-AD93-0707-32F74CF619F6}"/>
              </a:ext>
            </a:extLst>
          </p:cNvPr>
          <p:cNvSpPr>
            <a:spLocks noGrp="1"/>
          </p:cNvSpPr>
          <p:nvPr>
            <p:ph idx="1"/>
          </p:nvPr>
        </p:nvSpPr>
        <p:spPr>
          <a:xfrm>
            <a:off x="6900493" y="1732449"/>
            <a:ext cx="4403596" cy="4058751"/>
          </a:xfrm>
        </p:spPr>
        <p:txBody>
          <a:bodyPr anchor="t">
            <a:normAutofit/>
          </a:bodyPr>
          <a:lstStyle/>
          <a:p>
            <a:r>
              <a:rPr lang="en-US" sz="1800" dirty="0"/>
              <a:t>Todo </a:t>
            </a:r>
            <a:r>
              <a:rPr lang="en-US" sz="1800" dirty="0" err="1"/>
              <a:t>esto</a:t>
            </a:r>
            <a:r>
              <a:rPr lang="en-US" sz="1800" dirty="0"/>
              <a:t> es genial </a:t>
            </a:r>
            <a:r>
              <a:rPr lang="en-US" sz="1800" dirty="0" err="1"/>
              <a:t>pero</a:t>
            </a:r>
            <a:r>
              <a:rPr lang="en-US" sz="1800" dirty="0"/>
              <a:t> </a:t>
            </a:r>
            <a:r>
              <a:rPr lang="en-US" sz="1800" dirty="0" err="1"/>
              <a:t>como</a:t>
            </a:r>
            <a:r>
              <a:rPr lang="en-US" sz="1800" dirty="0"/>
              <a:t> le </a:t>
            </a:r>
            <a:r>
              <a:rPr lang="en-US" sz="1800" dirty="0" err="1"/>
              <a:t>hacemos</a:t>
            </a:r>
            <a:r>
              <a:rPr lang="en-US" sz="1800" dirty="0"/>
              <a:t> para </a:t>
            </a:r>
            <a:r>
              <a:rPr lang="en-US" sz="1800" dirty="0" err="1"/>
              <a:t>entregar</a:t>
            </a:r>
            <a:r>
              <a:rPr lang="en-US" sz="1800" dirty="0"/>
              <a:t> </a:t>
            </a:r>
            <a:r>
              <a:rPr lang="en-US" sz="1800" dirty="0" err="1"/>
              <a:t>este</a:t>
            </a:r>
            <a:r>
              <a:rPr lang="en-US" sz="1800" dirty="0"/>
              <a:t> </a:t>
            </a:r>
            <a:r>
              <a:rPr lang="en-US" sz="1800" dirty="0" err="1"/>
              <a:t>tipo</a:t>
            </a:r>
            <a:r>
              <a:rPr lang="en-US" sz="1800" dirty="0"/>
              <a:t> de </a:t>
            </a:r>
            <a:r>
              <a:rPr lang="en-US" sz="1800" dirty="0" err="1"/>
              <a:t>archivos</a:t>
            </a:r>
            <a:r>
              <a:rPr lang="en-US" sz="1800" dirty="0"/>
              <a:t> o payloads ??</a:t>
            </a:r>
          </a:p>
          <a:p>
            <a:r>
              <a:rPr lang="en-US" sz="1800" dirty="0"/>
              <a:t>Las </a:t>
            </a:r>
            <a:r>
              <a:rPr lang="en-US" sz="1800" dirty="0" err="1"/>
              <a:t>direccion</a:t>
            </a:r>
            <a:r>
              <a:rPr lang="en-US" sz="1800" dirty="0"/>
              <a:t> Web </a:t>
            </a:r>
            <a:r>
              <a:rPr lang="en-US" sz="1800" dirty="0" err="1"/>
              <a:t>tambien</a:t>
            </a:r>
            <a:r>
              <a:rPr lang="en-US" sz="1800" dirty="0"/>
              <a:t> son </a:t>
            </a:r>
            <a:r>
              <a:rPr lang="en-US" sz="1800" dirty="0" err="1"/>
              <a:t>importantes</a:t>
            </a:r>
            <a:r>
              <a:rPr lang="en-US" sz="1800" dirty="0"/>
              <a:t>, </a:t>
            </a:r>
            <a:r>
              <a:rPr lang="en-US" sz="1800" dirty="0" err="1"/>
              <a:t>estas</a:t>
            </a:r>
            <a:r>
              <a:rPr lang="en-US" sz="1800" dirty="0"/>
              <a:t> </a:t>
            </a:r>
            <a:r>
              <a:rPr lang="en-US" sz="1800" dirty="0" err="1"/>
              <a:t>tienen</a:t>
            </a:r>
            <a:r>
              <a:rPr lang="en-US" sz="1800" dirty="0"/>
              <a:t> </a:t>
            </a:r>
            <a:r>
              <a:rPr lang="en-US" sz="1800" dirty="0" err="1"/>
              <a:t>una</a:t>
            </a:r>
            <a:r>
              <a:rPr lang="en-US" sz="1800" dirty="0"/>
              <a:t> </a:t>
            </a:r>
            <a:r>
              <a:rPr lang="en-US" sz="1800" dirty="0" err="1"/>
              <a:t>reputacion</a:t>
            </a:r>
            <a:r>
              <a:rPr lang="en-US" sz="1800" dirty="0"/>
              <a:t> y </a:t>
            </a:r>
            <a:r>
              <a:rPr lang="en-US" sz="1800" dirty="0" err="1"/>
              <a:t>esto</a:t>
            </a:r>
            <a:r>
              <a:rPr lang="en-US" sz="1800" dirty="0"/>
              <a:t> decide </a:t>
            </a:r>
            <a:r>
              <a:rPr lang="en-US" sz="1800" dirty="0" err="1"/>
              <a:t>si</a:t>
            </a:r>
            <a:r>
              <a:rPr lang="en-US" sz="1800" dirty="0"/>
              <a:t> </a:t>
            </a:r>
            <a:r>
              <a:rPr lang="en-US" sz="1800" dirty="0" err="1"/>
              <a:t>el</a:t>
            </a:r>
            <a:r>
              <a:rPr lang="en-US" sz="1800" dirty="0"/>
              <a:t> AV o EDR </a:t>
            </a:r>
            <a:r>
              <a:rPr lang="en-US" sz="1800" dirty="0" err="1"/>
              <a:t>los</a:t>
            </a:r>
            <a:r>
              <a:rPr lang="en-US" sz="1800" dirty="0"/>
              <a:t> </a:t>
            </a:r>
            <a:r>
              <a:rPr lang="en-US" sz="1800" dirty="0" err="1"/>
              <a:t>aceptan</a:t>
            </a:r>
            <a:r>
              <a:rPr lang="en-US" sz="1800" dirty="0"/>
              <a:t>.</a:t>
            </a:r>
          </a:p>
          <a:p>
            <a:endParaRPr lang="es-MX" sz="1800" dirty="0"/>
          </a:p>
        </p:txBody>
      </p:sp>
    </p:spTree>
    <p:extLst>
      <p:ext uri="{BB962C8B-B14F-4D97-AF65-F5344CB8AC3E}">
        <p14:creationId xmlns:p14="http://schemas.microsoft.com/office/powerpoint/2010/main" val="597104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5AAEA-76BF-B7C8-5F2B-356F9AC6FDC6}"/>
              </a:ext>
            </a:extLst>
          </p:cNvPr>
          <p:cNvSpPr>
            <a:spLocks noGrp="1"/>
          </p:cNvSpPr>
          <p:nvPr>
            <p:ph type="title"/>
          </p:nvPr>
        </p:nvSpPr>
        <p:spPr>
          <a:xfrm>
            <a:off x="913795" y="609600"/>
            <a:ext cx="6476906" cy="1117600"/>
          </a:xfrm>
        </p:spPr>
        <p:txBody>
          <a:bodyPr>
            <a:normAutofit/>
          </a:bodyPr>
          <a:lstStyle/>
          <a:p>
            <a:pPr>
              <a:lnSpc>
                <a:spcPct val="90000"/>
              </a:lnSpc>
            </a:pPr>
            <a:r>
              <a:rPr lang="en-US" sz="3700" dirty="0">
                <a:ln>
                  <a:solidFill>
                    <a:srgbClr val="404040">
                      <a:alpha val="10000"/>
                    </a:srgbClr>
                  </a:solidFill>
                </a:ln>
              </a:rPr>
              <a:t>LOTS(Living-Of-Trusted-Sites)</a:t>
            </a:r>
            <a:endParaRPr lang="es-MX" sz="3700" dirty="0">
              <a:ln>
                <a:solidFill>
                  <a:srgbClr val="404040">
                    <a:alpha val="10000"/>
                  </a:srgbClr>
                </a:solidFill>
              </a:ln>
            </a:endParaRPr>
          </a:p>
        </p:txBody>
      </p:sp>
      <p:sp>
        <p:nvSpPr>
          <p:cNvPr id="21" name="Content Placeholder 20">
            <a:extLst>
              <a:ext uri="{FF2B5EF4-FFF2-40B4-BE49-F238E27FC236}">
                <a16:creationId xmlns:a16="http://schemas.microsoft.com/office/drawing/2014/main" id="{F3BBFAEB-C1E2-C330-A4F3-791F07513442}"/>
              </a:ext>
            </a:extLst>
          </p:cNvPr>
          <p:cNvSpPr>
            <a:spLocks noGrp="1"/>
          </p:cNvSpPr>
          <p:nvPr>
            <p:ph idx="1"/>
          </p:nvPr>
        </p:nvSpPr>
        <p:spPr>
          <a:xfrm>
            <a:off x="913795" y="1828800"/>
            <a:ext cx="5910517" cy="3962400"/>
          </a:xfrm>
        </p:spPr>
        <p:txBody>
          <a:bodyPr>
            <a:normAutofit/>
          </a:bodyPr>
          <a:lstStyle/>
          <a:p>
            <a:pPr>
              <a:buClr>
                <a:srgbClr val="0075F0"/>
              </a:buClr>
            </a:pPr>
            <a:r>
              <a:rPr lang="en-US" dirty="0" err="1"/>
              <a:t>Paginas</a:t>
            </a:r>
            <a:r>
              <a:rPr lang="en-US" dirty="0"/>
              <a:t> Web </a:t>
            </a:r>
            <a:r>
              <a:rPr lang="en-US" dirty="0" err="1"/>
              <a:t>donde</a:t>
            </a:r>
            <a:r>
              <a:rPr lang="en-US" dirty="0"/>
              <a:t> </a:t>
            </a:r>
            <a:r>
              <a:rPr lang="en-US" dirty="0" err="1"/>
              <a:t>pueden</a:t>
            </a:r>
            <a:r>
              <a:rPr lang="en-US" dirty="0"/>
              <a:t> </a:t>
            </a:r>
            <a:r>
              <a:rPr lang="en-US" dirty="0" err="1"/>
              <a:t>tener</a:t>
            </a:r>
            <a:r>
              <a:rPr lang="en-US" dirty="0"/>
              <a:t> </a:t>
            </a:r>
            <a:r>
              <a:rPr lang="en-US" dirty="0" err="1"/>
              <a:t>el</a:t>
            </a:r>
            <a:r>
              <a:rPr lang="en-US" dirty="0"/>
              <a:t> </a:t>
            </a:r>
            <a:r>
              <a:rPr lang="en-US" dirty="0" err="1"/>
              <a:t>funcionamiento</a:t>
            </a:r>
            <a:r>
              <a:rPr lang="en-US" dirty="0"/>
              <a:t> de </a:t>
            </a:r>
            <a:r>
              <a:rPr lang="es-MX" dirty="0"/>
              <a:t>hospedar nuestras </a:t>
            </a:r>
            <a:r>
              <a:rPr lang="es-MX" dirty="0" err="1"/>
              <a:t>payloads</a:t>
            </a:r>
            <a:r>
              <a:rPr lang="es-MX" dirty="0"/>
              <a:t> o contenido malicioso.</a:t>
            </a:r>
          </a:p>
          <a:p>
            <a:pPr>
              <a:buClr>
                <a:srgbClr val="0075F0"/>
              </a:buClr>
            </a:pPr>
            <a:r>
              <a:rPr lang="es-MX" dirty="0"/>
              <a:t>El tráfico que genera puede mezclarse en las empresas</a:t>
            </a:r>
          </a:p>
          <a:p>
            <a:pPr>
              <a:buClr>
                <a:srgbClr val="0075F0"/>
              </a:buClr>
            </a:pPr>
            <a:r>
              <a:rPr lang="en-US" dirty="0" err="1"/>
              <a:t>Evitamos</a:t>
            </a:r>
            <a:r>
              <a:rPr lang="en-US" dirty="0"/>
              <a:t> </a:t>
            </a:r>
            <a:r>
              <a:rPr lang="en-US" dirty="0" err="1"/>
              <a:t>el</a:t>
            </a:r>
            <a:r>
              <a:rPr lang="en-US" dirty="0"/>
              <a:t> </a:t>
            </a:r>
            <a:r>
              <a:rPr lang="en-US" dirty="0" err="1"/>
              <a:t>registro</a:t>
            </a:r>
            <a:r>
              <a:rPr lang="en-US" dirty="0"/>
              <a:t> de </a:t>
            </a:r>
            <a:r>
              <a:rPr lang="en-US" dirty="0" err="1"/>
              <a:t>nuevos</a:t>
            </a:r>
            <a:r>
              <a:rPr lang="en-US" dirty="0"/>
              <a:t> domains y </a:t>
            </a:r>
            <a:r>
              <a:rPr lang="en-US" dirty="0" err="1"/>
              <a:t>esperar</a:t>
            </a:r>
            <a:r>
              <a:rPr lang="en-US" dirty="0"/>
              <a:t> a </a:t>
            </a:r>
            <a:r>
              <a:rPr lang="en-US" dirty="0" err="1"/>
              <a:t>darles</a:t>
            </a:r>
            <a:r>
              <a:rPr lang="en-US" dirty="0"/>
              <a:t> </a:t>
            </a:r>
            <a:r>
              <a:rPr lang="en-US" dirty="0" err="1"/>
              <a:t>una</a:t>
            </a:r>
            <a:r>
              <a:rPr lang="en-US" dirty="0"/>
              <a:t> </a:t>
            </a:r>
            <a:r>
              <a:rPr lang="en-US" dirty="0" err="1"/>
              <a:t>reputacion</a:t>
            </a:r>
            <a:endParaRPr lang="en-US" dirty="0"/>
          </a:p>
        </p:txBody>
      </p:sp>
      <p:pic>
        <p:nvPicPr>
          <p:cNvPr id="5" name="Content Placeholder 4" descr="A screen shot of a computer&#10;&#10;Description automatically generated with medium confidence">
            <a:extLst>
              <a:ext uri="{FF2B5EF4-FFF2-40B4-BE49-F238E27FC236}">
                <a16:creationId xmlns:a16="http://schemas.microsoft.com/office/drawing/2014/main" id="{4F1EDC05-5585-46BD-E9DC-0A109DB25EAE}"/>
              </a:ext>
            </a:extLst>
          </p:cNvPr>
          <p:cNvPicPr>
            <a:picLocks noChangeAspect="1"/>
          </p:cNvPicPr>
          <p:nvPr/>
        </p:nvPicPr>
        <p:blipFill>
          <a:blip r:embed="rId3"/>
          <a:stretch>
            <a:fillRect/>
          </a:stretch>
        </p:blipFill>
        <p:spPr>
          <a:xfrm>
            <a:off x="7741863" y="1538359"/>
            <a:ext cx="3397653" cy="1420000"/>
          </a:xfrm>
          <a:prstGeom prst="rect">
            <a:avLst/>
          </a:prstGeom>
        </p:spPr>
      </p:pic>
      <p:pic>
        <p:nvPicPr>
          <p:cNvPr id="7" name="Content Placeholder 6" descr="A screenshot of a computer program&#10;&#10;Description automatically generated with medium confidence">
            <a:extLst>
              <a:ext uri="{FF2B5EF4-FFF2-40B4-BE49-F238E27FC236}">
                <a16:creationId xmlns:a16="http://schemas.microsoft.com/office/drawing/2014/main" id="{D6FBD365-965F-A166-DC0E-582E4CA5C8DF}"/>
              </a:ext>
            </a:extLst>
          </p:cNvPr>
          <p:cNvPicPr>
            <a:picLocks noChangeAspect="1"/>
          </p:cNvPicPr>
          <p:nvPr/>
        </p:nvPicPr>
        <p:blipFill>
          <a:blip r:embed="rId4"/>
          <a:stretch>
            <a:fillRect/>
          </a:stretch>
        </p:blipFill>
        <p:spPr>
          <a:xfrm>
            <a:off x="7741863" y="3643104"/>
            <a:ext cx="3397653" cy="2030097"/>
          </a:xfrm>
          <a:prstGeom prst="rect">
            <a:avLst/>
          </a:prstGeom>
        </p:spPr>
      </p:pic>
    </p:spTree>
    <p:extLst>
      <p:ext uri="{BB962C8B-B14F-4D97-AF65-F5344CB8AC3E}">
        <p14:creationId xmlns:p14="http://schemas.microsoft.com/office/powerpoint/2010/main" val="1244131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C879F5F-2895-74DF-AE62-93146A220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614363"/>
            <a:ext cx="11668125" cy="562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014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3FDAC6-79F1-6FCE-A8A2-937F67D2B86A}"/>
              </a:ext>
            </a:extLst>
          </p:cNvPr>
          <p:cNvPicPr>
            <a:picLocks noGrp="1" noChangeAspect="1"/>
          </p:cNvPicPr>
          <p:nvPr>
            <p:ph idx="1"/>
          </p:nvPr>
        </p:nvPicPr>
        <p:blipFill>
          <a:blip r:embed="rId2"/>
          <a:stretch>
            <a:fillRect/>
          </a:stretch>
        </p:blipFill>
        <p:spPr>
          <a:xfrm>
            <a:off x="210549" y="394855"/>
            <a:ext cx="11770902" cy="6068290"/>
          </a:xfrm>
        </p:spPr>
      </p:pic>
    </p:spTree>
    <p:extLst>
      <p:ext uri="{BB962C8B-B14F-4D97-AF65-F5344CB8AC3E}">
        <p14:creationId xmlns:p14="http://schemas.microsoft.com/office/powerpoint/2010/main" val="3297132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9E43-2EF3-B047-0229-73D0C0423A31}"/>
              </a:ext>
            </a:extLst>
          </p:cNvPr>
          <p:cNvSpPr>
            <a:spLocks noGrp="1"/>
          </p:cNvSpPr>
          <p:nvPr>
            <p:ph type="title"/>
          </p:nvPr>
        </p:nvSpPr>
        <p:spPr/>
        <p:txBody>
          <a:bodyPr/>
          <a:lstStyle/>
          <a:p>
            <a:r>
              <a:rPr lang="en-US" dirty="0"/>
              <a:t>Que es Red Team</a:t>
            </a:r>
            <a:endParaRPr lang="es-MX" dirty="0"/>
          </a:p>
        </p:txBody>
      </p:sp>
      <p:sp>
        <p:nvSpPr>
          <p:cNvPr id="3" name="Content Placeholder 2">
            <a:extLst>
              <a:ext uri="{FF2B5EF4-FFF2-40B4-BE49-F238E27FC236}">
                <a16:creationId xmlns:a16="http://schemas.microsoft.com/office/drawing/2014/main" id="{8B6DCD63-B8FB-D42F-D0F8-6F5A0F925B41}"/>
              </a:ext>
            </a:extLst>
          </p:cNvPr>
          <p:cNvSpPr>
            <a:spLocks noGrp="1"/>
          </p:cNvSpPr>
          <p:nvPr>
            <p:ph idx="1"/>
          </p:nvPr>
        </p:nvSpPr>
        <p:spPr/>
        <p:txBody>
          <a:bodyPr>
            <a:normAutofit/>
          </a:bodyPr>
          <a:lstStyle/>
          <a:p>
            <a:r>
              <a:rPr kumimoji="0" lang="es-ES" altLang="es-MX" sz="2800" b="0" i="0" u="none" strike="noStrike" cap="none" normalizeH="0" baseline="0" dirty="0">
                <a:ln>
                  <a:noFill/>
                </a:ln>
                <a:solidFill>
                  <a:schemeClr val="tx1"/>
                </a:solidFill>
                <a:effectLst/>
                <a:latin typeface="Arial Unicode MS"/>
              </a:rPr>
              <a:t>Red Teaming es el proceso de utilizar tácticas, técnicas y procedimientos (TTP) para emular una amenaza del mundo real, con el objetivo de medir la eficacia de las personas, los procesos y las tecnologías utilizadas para defender un entorno.</a:t>
            </a:r>
            <a:endParaRPr kumimoji="0" lang="es-ES" altLang="es-MX" sz="5400" b="0" i="0" u="none" strike="noStrike" cap="none" normalizeH="0" baseline="0" dirty="0">
              <a:ln>
                <a:noFill/>
              </a:ln>
              <a:solidFill>
                <a:schemeClr val="tx1"/>
              </a:solidFill>
              <a:effectLst/>
              <a:latin typeface="Arial" panose="020B0604020202020204" pitchFamily="34" charset="0"/>
            </a:endParaRPr>
          </a:p>
          <a:p>
            <a:endParaRPr lang="es-MX" dirty="0"/>
          </a:p>
          <a:p>
            <a:endParaRPr lang="es-MX" dirty="0"/>
          </a:p>
          <a:p>
            <a:pPr marL="0" indent="0">
              <a:buNone/>
            </a:pPr>
            <a:r>
              <a:rPr lang="es-MX" sz="2000" dirty="0"/>
              <a:t>Referencia:</a:t>
            </a:r>
            <a:br>
              <a:rPr lang="es-MX" dirty="0"/>
            </a:br>
            <a:r>
              <a:rPr lang="en-US" sz="1800" dirty="0">
                <a:effectLst/>
                <a:latin typeface="Calibri" panose="020F0502020204030204" pitchFamily="34" charset="0"/>
                <a:hlinkClick r:id="rId2"/>
              </a:rPr>
              <a:t>https://courses.zeropointsecurity.co.uk/courses/red-team-ops</a:t>
            </a:r>
            <a:endParaRPr lang="es-MX" dirty="0"/>
          </a:p>
        </p:txBody>
      </p:sp>
    </p:spTree>
    <p:extLst>
      <p:ext uri="{BB962C8B-B14F-4D97-AF65-F5344CB8AC3E}">
        <p14:creationId xmlns:p14="http://schemas.microsoft.com/office/powerpoint/2010/main" val="3735381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F15C-E727-0DC8-F6B8-F2F9369131C3}"/>
              </a:ext>
            </a:extLst>
          </p:cNvPr>
          <p:cNvSpPr>
            <a:spLocks noGrp="1"/>
          </p:cNvSpPr>
          <p:nvPr>
            <p:ph type="title"/>
          </p:nvPr>
        </p:nvSpPr>
        <p:spPr/>
        <p:txBody>
          <a:bodyPr/>
          <a:lstStyle/>
          <a:p>
            <a:r>
              <a:rPr lang="en-US" dirty="0"/>
              <a:t>HTML Smuggle</a:t>
            </a:r>
            <a:endParaRPr lang="es-MX" dirty="0"/>
          </a:p>
        </p:txBody>
      </p:sp>
      <p:sp>
        <p:nvSpPr>
          <p:cNvPr id="3" name="Content Placeholder 2">
            <a:extLst>
              <a:ext uri="{FF2B5EF4-FFF2-40B4-BE49-F238E27FC236}">
                <a16:creationId xmlns:a16="http://schemas.microsoft.com/office/drawing/2014/main" id="{1FA2F8FA-1F0C-B4BA-6356-BDCED6DE797E}"/>
              </a:ext>
            </a:extLst>
          </p:cNvPr>
          <p:cNvSpPr>
            <a:spLocks noGrp="1"/>
          </p:cNvSpPr>
          <p:nvPr>
            <p:ph idx="1"/>
          </p:nvPr>
        </p:nvSpPr>
        <p:spPr/>
        <p:txBody>
          <a:bodyPr/>
          <a:lstStyle/>
          <a:p>
            <a:r>
              <a:rPr lang="es-MX" dirty="0"/>
              <a:t>El "HTML </a:t>
            </a:r>
            <a:r>
              <a:rPr lang="es-MX" dirty="0" err="1"/>
              <a:t>smuggling</a:t>
            </a:r>
            <a:r>
              <a:rPr lang="es-MX" dirty="0"/>
              <a:t>" es una técnica de entrega de malware altamente evasiva que aprovecha características legítimas de HTML5 y JavaScript, y se utiliza cada vez más en campañas de correo electrónico.</a:t>
            </a:r>
          </a:p>
          <a:p>
            <a:pPr lvl="1"/>
            <a:r>
              <a:rPr lang="es-MX" dirty="0"/>
              <a:t>Menos interacción del usuario para descargas</a:t>
            </a:r>
          </a:p>
          <a:p>
            <a:pPr lvl="1"/>
            <a:r>
              <a:rPr lang="es-MX" dirty="0"/>
              <a:t>No son escaneados por productos de seguridad (Casi..)</a:t>
            </a:r>
          </a:p>
          <a:p>
            <a:pPr lvl="1"/>
            <a:r>
              <a:rPr lang="es-MX" dirty="0"/>
              <a:t>HTML son archivos permitidos en Outlook</a:t>
            </a:r>
          </a:p>
          <a:p>
            <a:pPr lvl="1"/>
            <a:r>
              <a:rPr lang="es-MX" dirty="0"/>
              <a:t>Aún tenemos que evitar el MOTW pero con contenedores o archivos firmados podemos evitar más pasos</a:t>
            </a:r>
          </a:p>
        </p:txBody>
      </p:sp>
    </p:spTree>
    <p:extLst>
      <p:ext uri="{BB962C8B-B14F-4D97-AF65-F5344CB8AC3E}">
        <p14:creationId xmlns:p14="http://schemas.microsoft.com/office/powerpoint/2010/main" val="1017040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F7D05A-5A34-A630-0AB4-39294EA0AFB9}"/>
              </a:ext>
            </a:extLst>
          </p:cNvPr>
          <p:cNvPicPr>
            <a:picLocks noGrp="1" noChangeAspect="1"/>
          </p:cNvPicPr>
          <p:nvPr>
            <p:ph idx="1"/>
          </p:nvPr>
        </p:nvPicPr>
        <p:blipFill>
          <a:blip r:embed="rId2"/>
          <a:stretch>
            <a:fillRect/>
          </a:stretch>
        </p:blipFill>
        <p:spPr>
          <a:xfrm>
            <a:off x="471079" y="1034293"/>
            <a:ext cx="11249841" cy="4789414"/>
          </a:xfrm>
        </p:spPr>
      </p:pic>
    </p:spTree>
    <p:extLst>
      <p:ext uri="{BB962C8B-B14F-4D97-AF65-F5344CB8AC3E}">
        <p14:creationId xmlns:p14="http://schemas.microsoft.com/office/powerpoint/2010/main" val="4196529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B7A0B-A72F-B836-EB12-28D31FA30D31}"/>
              </a:ext>
            </a:extLst>
          </p:cNvPr>
          <p:cNvSpPr>
            <a:spLocks noGrp="1"/>
          </p:cNvSpPr>
          <p:nvPr>
            <p:ph type="title"/>
          </p:nvPr>
        </p:nvSpPr>
        <p:spPr>
          <a:xfrm>
            <a:off x="913795" y="609600"/>
            <a:ext cx="10353762" cy="970450"/>
          </a:xfrm>
        </p:spPr>
        <p:txBody>
          <a:bodyPr>
            <a:normAutofit/>
          </a:bodyPr>
          <a:lstStyle/>
          <a:p>
            <a:r>
              <a:rPr lang="en-US" dirty="0"/>
              <a:t>File Archiver in The Browser</a:t>
            </a:r>
            <a:endParaRPr lang="es-MX" dirty="0"/>
          </a:p>
        </p:txBody>
      </p:sp>
      <p:pic>
        <p:nvPicPr>
          <p:cNvPr id="11" name="Picture 10">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6" name="Picture 5">
            <a:extLst>
              <a:ext uri="{FF2B5EF4-FFF2-40B4-BE49-F238E27FC236}">
                <a16:creationId xmlns:a16="http://schemas.microsoft.com/office/drawing/2014/main" id="{0D52ABCC-6E30-7BD6-387A-596A02F26511}"/>
              </a:ext>
            </a:extLst>
          </p:cNvPr>
          <p:cNvPicPr>
            <a:picLocks noChangeAspect="1"/>
          </p:cNvPicPr>
          <p:nvPr/>
        </p:nvPicPr>
        <p:blipFill rotWithShape="1">
          <a:blip r:embed="rId4"/>
          <a:srcRect r="6721" b="-3"/>
          <a:stretch/>
        </p:blipFill>
        <p:spPr>
          <a:xfrm>
            <a:off x="658196" y="1816895"/>
            <a:ext cx="4846040" cy="3883549"/>
          </a:xfrm>
          <a:prstGeom prst="rect">
            <a:avLst/>
          </a:prstGeom>
        </p:spPr>
      </p:pic>
      <p:sp>
        <p:nvSpPr>
          <p:cNvPr id="3" name="Content Placeholder 2">
            <a:extLst>
              <a:ext uri="{FF2B5EF4-FFF2-40B4-BE49-F238E27FC236}">
                <a16:creationId xmlns:a16="http://schemas.microsoft.com/office/drawing/2014/main" id="{ACFBBB05-ECC7-9F25-E1A4-37E7CD020881}"/>
              </a:ext>
            </a:extLst>
          </p:cNvPr>
          <p:cNvSpPr>
            <a:spLocks noGrp="1"/>
          </p:cNvSpPr>
          <p:nvPr>
            <p:ph idx="1"/>
          </p:nvPr>
        </p:nvSpPr>
        <p:spPr>
          <a:xfrm>
            <a:off x="5722862" y="1732449"/>
            <a:ext cx="5546272" cy="4058751"/>
          </a:xfrm>
        </p:spPr>
        <p:txBody>
          <a:bodyPr anchor="ctr">
            <a:normAutofit/>
          </a:bodyPr>
          <a:lstStyle/>
          <a:p>
            <a:pPr>
              <a:buClr>
                <a:srgbClr val="C4831F"/>
              </a:buClr>
            </a:pPr>
            <a:r>
              <a:rPr lang="en-US" dirty="0"/>
              <a:t>Google </a:t>
            </a:r>
            <a:r>
              <a:rPr lang="en-US" dirty="0" err="1"/>
              <a:t>lanzo</a:t>
            </a:r>
            <a:r>
              <a:rPr lang="en-US" dirty="0"/>
              <a:t> </a:t>
            </a:r>
            <a:r>
              <a:rPr lang="en-US" dirty="0" err="1"/>
              <a:t>nuevos</a:t>
            </a:r>
            <a:r>
              <a:rPr lang="en-US" dirty="0"/>
              <a:t> </a:t>
            </a:r>
            <a:r>
              <a:rPr lang="en-US" dirty="0" err="1"/>
              <a:t>dominios</a:t>
            </a:r>
            <a:r>
              <a:rPr lang="en-US" dirty="0"/>
              <a:t> de </a:t>
            </a:r>
            <a:r>
              <a:rPr lang="en-US" dirty="0" err="1"/>
              <a:t>nivel</a:t>
            </a:r>
            <a:r>
              <a:rPr lang="en-US" dirty="0"/>
              <a:t> superior </a:t>
            </a:r>
            <a:r>
              <a:rPr lang="en-US" dirty="0" err="1"/>
              <a:t>en</a:t>
            </a:r>
            <a:r>
              <a:rPr lang="en-US" dirty="0"/>
              <a:t> </a:t>
            </a:r>
            <a:r>
              <a:rPr lang="en-US" dirty="0" err="1"/>
              <a:t>cuales</a:t>
            </a:r>
            <a:r>
              <a:rPr lang="en-US" dirty="0"/>
              <a:t> </a:t>
            </a:r>
            <a:r>
              <a:rPr lang="en-US" dirty="0" err="1"/>
              <a:t>estos</a:t>
            </a:r>
            <a:r>
              <a:rPr lang="en-US" dirty="0"/>
              <a:t> </a:t>
            </a:r>
            <a:r>
              <a:rPr lang="en-US" dirty="0" err="1"/>
              <a:t>incluyen</a:t>
            </a:r>
            <a:r>
              <a:rPr lang="en-US" dirty="0"/>
              <a:t> .dad, .</a:t>
            </a:r>
            <a:r>
              <a:rPr lang="en-US" dirty="0" err="1"/>
              <a:t>phd</a:t>
            </a:r>
            <a:r>
              <a:rPr lang="en-US" dirty="0"/>
              <a:t>, .mov y .zip</a:t>
            </a:r>
          </a:p>
          <a:p>
            <a:pPr>
              <a:buClr>
                <a:srgbClr val="C4831F"/>
              </a:buClr>
            </a:pPr>
            <a:r>
              <a:rPr lang="en-US" dirty="0" err="1"/>
              <a:t>Habia</a:t>
            </a:r>
            <a:r>
              <a:rPr lang="en-US" dirty="0"/>
              <a:t> </a:t>
            </a:r>
            <a:r>
              <a:rPr lang="en-US" dirty="0" err="1"/>
              <a:t>muchos</a:t>
            </a:r>
            <a:r>
              <a:rPr lang="en-US" dirty="0"/>
              <a:t> </a:t>
            </a:r>
            <a:r>
              <a:rPr lang="en-US" dirty="0" err="1"/>
              <a:t>alboroto</a:t>
            </a:r>
            <a:r>
              <a:rPr lang="en-US" dirty="0"/>
              <a:t> </a:t>
            </a:r>
            <a:r>
              <a:rPr lang="en-US" dirty="0" err="1"/>
              <a:t>sobre</a:t>
            </a:r>
            <a:r>
              <a:rPr lang="en-US" dirty="0"/>
              <a:t> </a:t>
            </a:r>
            <a:r>
              <a:rPr lang="en-US" dirty="0" err="1"/>
              <a:t>los</a:t>
            </a:r>
            <a:r>
              <a:rPr lang="en-US" dirty="0"/>
              <a:t> .zip y .mov</a:t>
            </a:r>
          </a:p>
          <a:p>
            <a:pPr>
              <a:buClr>
                <a:srgbClr val="C4831F"/>
              </a:buClr>
            </a:pPr>
            <a:r>
              <a:rPr lang="en-US" dirty="0"/>
              <a:t>El </a:t>
            </a:r>
            <a:r>
              <a:rPr lang="en-US" dirty="0" err="1"/>
              <a:t>cual</a:t>
            </a:r>
            <a:r>
              <a:rPr lang="en-US" dirty="0"/>
              <a:t> podia </a:t>
            </a:r>
            <a:r>
              <a:rPr lang="en-US" dirty="0" err="1"/>
              <a:t>confundir</a:t>
            </a:r>
            <a:r>
              <a:rPr lang="en-US" dirty="0"/>
              <a:t> a </a:t>
            </a:r>
            <a:r>
              <a:rPr lang="en-US" dirty="0" err="1"/>
              <a:t>los</a:t>
            </a:r>
            <a:r>
              <a:rPr lang="en-US" dirty="0"/>
              <a:t> </a:t>
            </a:r>
            <a:r>
              <a:rPr lang="en-US" dirty="0" err="1"/>
              <a:t>usuarios</a:t>
            </a:r>
            <a:r>
              <a:rPr lang="en-US" dirty="0"/>
              <a:t> entre links </a:t>
            </a:r>
            <a:r>
              <a:rPr lang="en-US" dirty="0" err="1"/>
              <a:t>legitimos</a:t>
            </a:r>
            <a:r>
              <a:rPr lang="en-US" dirty="0"/>
              <a:t> y </a:t>
            </a:r>
            <a:r>
              <a:rPr lang="en-US" dirty="0" err="1"/>
              <a:t>archivos</a:t>
            </a:r>
            <a:endParaRPr lang="es-MX" dirty="0"/>
          </a:p>
        </p:txBody>
      </p:sp>
    </p:spTree>
    <p:extLst>
      <p:ext uri="{BB962C8B-B14F-4D97-AF65-F5344CB8AC3E}">
        <p14:creationId xmlns:p14="http://schemas.microsoft.com/office/powerpoint/2010/main" val="644056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68B6DA-F988-4E0E-E71B-5F822B74321C}"/>
              </a:ext>
            </a:extLst>
          </p:cNvPr>
          <p:cNvSpPr>
            <a:spLocks noGrp="1"/>
          </p:cNvSpPr>
          <p:nvPr>
            <p:ph idx="1"/>
          </p:nvPr>
        </p:nvSpPr>
        <p:spPr>
          <a:xfrm>
            <a:off x="720848" y="1732449"/>
            <a:ext cx="3078749" cy="4482084"/>
          </a:xfrm>
        </p:spPr>
        <p:txBody>
          <a:bodyPr anchor="t">
            <a:normAutofit/>
          </a:bodyPr>
          <a:lstStyle/>
          <a:p>
            <a:r>
              <a:rPr lang="en-US" sz="1600" dirty="0">
                <a:ln>
                  <a:solidFill>
                    <a:srgbClr val="404040">
                      <a:alpha val="10000"/>
                    </a:srgbClr>
                  </a:solidFill>
                </a:ln>
                <a:solidFill>
                  <a:srgbClr val="DADADA"/>
                </a:solidFill>
              </a:rPr>
              <a:t>El </a:t>
            </a:r>
            <a:r>
              <a:rPr lang="en-US" sz="1600" dirty="0" err="1">
                <a:ln>
                  <a:solidFill>
                    <a:srgbClr val="404040">
                      <a:alpha val="10000"/>
                    </a:srgbClr>
                  </a:solidFill>
                </a:ln>
                <a:solidFill>
                  <a:srgbClr val="DADADA"/>
                </a:solidFill>
              </a:rPr>
              <a:t>explorador</a:t>
            </a:r>
            <a:r>
              <a:rPr lang="en-US" sz="1600" dirty="0">
                <a:ln>
                  <a:solidFill>
                    <a:srgbClr val="404040">
                      <a:alpha val="10000"/>
                    </a:srgbClr>
                  </a:solidFill>
                </a:ln>
                <a:solidFill>
                  <a:srgbClr val="DADADA"/>
                </a:solidFill>
              </a:rPr>
              <a:t> de Windows </a:t>
            </a:r>
            <a:r>
              <a:rPr lang="en-US" sz="1600" dirty="0" err="1">
                <a:ln>
                  <a:solidFill>
                    <a:srgbClr val="404040">
                      <a:alpha val="10000"/>
                    </a:srgbClr>
                  </a:solidFill>
                </a:ln>
                <a:solidFill>
                  <a:srgbClr val="DADADA"/>
                </a:solidFill>
              </a:rPr>
              <a:t>puede</a:t>
            </a:r>
            <a:r>
              <a:rPr lang="en-US" sz="1600" dirty="0">
                <a:ln>
                  <a:solidFill>
                    <a:srgbClr val="404040">
                      <a:alpha val="10000"/>
                    </a:srgbClr>
                  </a:solidFill>
                </a:ln>
                <a:solidFill>
                  <a:srgbClr val="DADADA"/>
                </a:solidFill>
              </a:rPr>
              <a:t> </a:t>
            </a:r>
            <a:r>
              <a:rPr lang="en-US" sz="1600" dirty="0" err="1">
                <a:ln>
                  <a:solidFill>
                    <a:srgbClr val="404040">
                      <a:alpha val="10000"/>
                    </a:srgbClr>
                  </a:solidFill>
                </a:ln>
                <a:solidFill>
                  <a:srgbClr val="DADADA"/>
                </a:solidFill>
              </a:rPr>
              <a:t>abrir</a:t>
            </a:r>
            <a:r>
              <a:rPr lang="en-US" sz="1600" dirty="0">
                <a:ln>
                  <a:solidFill>
                    <a:srgbClr val="404040">
                      <a:alpha val="10000"/>
                    </a:srgbClr>
                  </a:solidFill>
                </a:ln>
                <a:solidFill>
                  <a:srgbClr val="DADADA"/>
                </a:solidFill>
              </a:rPr>
              <a:t> </a:t>
            </a:r>
            <a:r>
              <a:rPr lang="en-US" sz="1600" dirty="0" err="1">
                <a:ln>
                  <a:solidFill>
                    <a:srgbClr val="404040">
                      <a:alpha val="10000"/>
                    </a:srgbClr>
                  </a:solidFill>
                </a:ln>
                <a:solidFill>
                  <a:srgbClr val="DADADA"/>
                </a:solidFill>
              </a:rPr>
              <a:t>estos</a:t>
            </a:r>
            <a:r>
              <a:rPr lang="en-US" sz="1600" dirty="0">
                <a:ln>
                  <a:solidFill>
                    <a:srgbClr val="404040">
                      <a:alpha val="10000"/>
                    </a:srgbClr>
                  </a:solidFill>
                </a:ln>
                <a:solidFill>
                  <a:srgbClr val="DADADA"/>
                </a:solidFill>
              </a:rPr>
              <a:t> links</a:t>
            </a:r>
          </a:p>
          <a:p>
            <a:endParaRPr lang="es-MX" sz="1600" dirty="0">
              <a:ln>
                <a:solidFill>
                  <a:srgbClr val="404040">
                    <a:alpha val="10000"/>
                  </a:srgbClr>
                </a:solidFill>
              </a:ln>
              <a:solidFill>
                <a:srgbClr val="DADADA"/>
              </a:solidFill>
            </a:endParaRPr>
          </a:p>
          <a:p>
            <a:r>
              <a:rPr lang="es-MX" sz="1600" dirty="0">
                <a:ln>
                  <a:solidFill>
                    <a:srgbClr val="404040">
                      <a:alpha val="10000"/>
                    </a:srgbClr>
                  </a:solidFill>
                </a:ln>
                <a:solidFill>
                  <a:srgbClr val="DADADA"/>
                </a:solidFill>
              </a:rPr>
              <a:t>Los nombres de archivos en el buscador inexistentes que no se encuentren en la PC se convertirán en un URL </a:t>
            </a:r>
          </a:p>
        </p:txBody>
      </p:sp>
      <p:pic>
        <p:nvPicPr>
          <p:cNvPr id="7" name="Picture 6" descr="A computer screen shot of a computer&#10;&#10;Description automatically generated with low confidence">
            <a:extLst>
              <a:ext uri="{FF2B5EF4-FFF2-40B4-BE49-F238E27FC236}">
                <a16:creationId xmlns:a16="http://schemas.microsoft.com/office/drawing/2014/main" id="{437A8238-C032-1260-327C-26BC96D06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544" y="1432446"/>
            <a:ext cx="7875410" cy="3993108"/>
          </a:xfrm>
          <a:prstGeom prst="rect">
            <a:avLst/>
          </a:prstGeom>
        </p:spPr>
      </p:pic>
    </p:spTree>
    <p:extLst>
      <p:ext uri="{BB962C8B-B14F-4D97-AF65-F5344CB8AC3E}">
        <p14:creationId xmlns:p14="http://schemas.microsoft.com/office/powerpoint/2010/main" val="102242009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396706-9E28-09F6-E43D-27179D01BFB0}"/>
              </a:ext>
            </a:extLst>
          </p:cNvPr>
          <p:cNvSpPr>
            <a:spLocks noGrp="1"/>
          </p:cNvSpPr>
          <p:nvPr>
            <p:ph idx="1"/>
          </p:nvPr>
        </p:nvSpPr>
        <p:spPr>
          <a:xfrm>
            <a:off x="643468" y="797857"/>
            <a:ext cx="6385405" cy="1538943"/>
          </a:xfrm>
        </p:spPr>
        <p:txBody>
          <a:bodyPr anchor="ctr">
            <a:normAutofit/>
          </a:bodyPr>
          <a:lstStyle/>
          <a:p>
            <a:pPr>
              <a:buClr>
                <a:srgbClr val="F9B243"/>
              </a:buClr>
            </a:pPr>
            <a:r>
              <a:rPr lang="en-US" dirty="0"/>
              <a:t>Y con </a:t>
            </a:r>
            <a:r>
              <a:rPr lang="en-US" dirty="0" err="1"/>
              <a:t>eso</a:t>
            </a:r>
            <a:r>
              <a:rPr lang="en-US" dirty="0"/>
              <a:t> la </a:t>
            </a:r>
            <a:r>
              <a:rPr lang="en-US" dirty="0" err="1"/>
              <a:t>gente</a:t>
            </a:r>
            <a:r>
              <a:rPr lang="en-US" dirty="0"/>
              <a:t> </a:t>
            </a:r>
            <a:r>
              <a:rPr lang="en-US" dirty="0" err="1"/>
              <a:t>empezo</a:t>
            </a:r>
            <a:r>
              <a:rPr lang="en-US" dirty="0"/>
              <a:t> a ser mas </a:t>
            </a:r>
            <a:r>
              <a:rPr lang="en-US" dirty="0" err="1"/>
              <a:t>creativa</a:t>
            </a:r>
            <a:endParaRPr lang="en-US" dirty="0"/>
          </a:p>
          <a:p>
            <a:pPr>
              <a:buClr>
                <a:srgbClr val="F9B243"/>
              </a:buClr>
            </a:pPr>
            <a:endParaRPr lang="es-MX" dirty="0"/>
          </a:p>
        </p:txBody>
      </p:sp>
      <p:pic>
        <p:nvPicPr>
          <p:cNvPr id="5" name="Picture 4">
            <a:extLst>
              <a:ext uri="{FF2B5EF4-FFF2-40B4-BE49-F238E27FC236}">
                <a16:creationId xmlns:a16="http://schemas.microsoft.com/office/drawing/2014/main" id="{E3A0F1F3-126A-7BD5-625E-A2DD51EBB7B6}"/>
              </a:ext>
            </a:extLst>
          </p:cNvPr>
          <p:cNvPicPr>
            <a:picLocks noChangeAspect="1"/>
          </p:cNvPicPr>
          <p:nvPr/>
        </p:nvPicPr>
        <p:blipFill>
          <a:blip r:embed="rId3"/>
          <a:stretch>
            <a:fillRect/>
          </a:stretch>
        </p:blipFill>
        <p:spPr>
          <a:xfrm>
            <a:off x="3243082" y="2336800"/>
            <a:ext cx="8305450" cy="4028143"/>
          </a:xfrm>
          <a:prstGeom prst="rect">
            <a:avLst/>
          </a:prstGeom>
        </p:spPr>
      </p:pic>
    </p:spTree>
    <p:extLst>
      <p:ext uri="{BB962C8B-B14F-4D97-AF65-F5344CB8AC3E}">
        <p14:creationId xmlns:p14="http://schemas.microsoft.com/office/powerpoint/2010/main" val="3491104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12C0-4882-632D-91B3-EA60E1A4E1BF}"/>
              </a:ext>
            </a:extLst>
          </p:cNvPr>
          <p:cNvSpPr>
            <a:spLocks noGrp="1"/>
          </p:cNvSpPr>
          <p:nvPr>
            <p:ph type="title"/>
          </p:nvPr>
        </p:nvSpPr>
        <p:spPr/>
        <p:txBody>
          <a:bodyPr/>
          <a:lstStyle/>
          <a:p>
            <a:r>
              <a:rPr lang="en-US" dirty="0" err="1"/>
              <a:t>Cuentas</a:t>
            </a:r>
            <a:r>
              <a:rPr lang="en-US" dirty="0"/>
              <a:t> </a:t>
            </a:r>
            <a:r>
              <a:rPr lang="en-US" dirty="0" err="1"/>
              <a:t>Validas</a:t>
            </a:r>
            <a:endParaRPr lang="es-MX" dirty="0"/>
          </a:p>
        </p:txBody>
      </p:sp>
      <p:sp>
        <p:nvSpPr>
          <p:cNvPr id="3" name="Content Placeholder 2">
            <a:extLst>
              <a:ext uri="{FF2B5EF4-FFF2-40B4-BE49-F238E27FC236}">
                <a16:creationId xmlns:a16="http://schemas.microsoft.com/office/drawing/2014/main" id="{8A166B0D-16F5-5B79-F664-D771742A848D}"/>
              </a:ext>
            </a:extLst>
          </p:cNvPr>
          <p:cNvSpPr>
            <a:spLocks noGrp="1"/>
          </p:cNvSpPr>
          <p:nvPr>
            <p:ph idx="1"/>
          </p:nvPr>
        </p:nvSpPr>
        <p:spPr/>
        <p:txBody>
          <a:bodyPr/>
          <a:lstStyle/>
          <a:p>
            <a:r>
              <a:rPr lang="en-US" dirty="0"/>
              <a:t>Este </a:t>
            </a:r>
            <a:r>
              <a:rPr lang="en-US" dirty="0" err="1"/>
              <a:t>metodo</a:t>
            </a:r>
            <a:r>
              <a:rPr lang="en-US" dirty="0"/>
              <a:t> </a:t>
            </a:r>
            <a:r>
              <a:rPr lang="en-US" dirty="0" err="1"/>
              <a:t>funciona</a:t>
            </a:r>
            <a:r>
              <a:rPr lang="en-US" dirty="0"/>
              <a:t> </a:t>
            </a:r>
            <a:r>
              <a:rPr lang="en-US" dirty="0" err="1"/>
              <a:t>muy</a:t>
            </a:r>
            <a:r>
              <a:rPr lang="en-US" dirty="0"/>
              <a:t> bien</a:t>
            </a:r>
          </a:p>
          <a:p>
            <a:r>
              <a:rPr lang="en-US" dirty="0"/>
              <a:t>La </a:t>
            </a:r>
            <a:r>
              <a:rPr lang="en-US" dirty="0" err="1"/>
              <a:t>empresas</a:t>
            </a:r>
            <a:r>
              <a:rPr lang="en-US" dirty="0"/>
              <a:t> </a:t>
            </a:r>
            <a:r>
              <a:rPr lang="en-US" dirty="0" err="1"/>
              <a:t>tal</a:t>
            </a:r>
            <a:r>
              <a:rPr lang="en-US" dirty="0"/>
              <a:t> </a:t>
            </a:r>
            <a:r>
              <a:rPr lang="en-US" dirty="0" err="1"/>
              <a:t>ves</a:t>
            </a:r>
            <a:r>
              <a:rPr lang="en-US" dirty="0"/>
              <a:t> </a:t>
            </a:r>
            <a:r>
              <a:rPr lang="en-US" dirty="0" err="1"/>
              <a:t>ya</a:t>
            </a:r>
            <a:r>
              <a:rPr lang="en-US" dirty="0"/>
              <a:t> </a:t>
            </a:r>
            <a:r>
              <a:rPr lang="en-US" dirty="0" err="1"/>
              <a:t>fue</a:t>
            </a:r>
            <a:r>
              <a:rPr lang="en-US" dirty="0"/>
              <a:t> </a:t>
            </a:r>
            <a:r>
              <a:rPr lang="en-US" dirty="0" err="1"/>
              <a:t>comprometida</a:t>
            </a:r>
            <a:r>
              <a:rPr lang="en-US" dirty="0"/>
              <a:t> que solo temenos que </a:t>
            </a:r>
            <a:r>
              <a:rPr lang="en-US" dirty="0" err="1"/>
              <a:t>buscar</a:t>
            </a:r>
            <a:r>
              <a:rPr lang="en-US" dirty="0"/>
              <a:t> las </a:t>
            </a:r>
            <a:r>
              <a:rPr lang="en-US" dirty="0" err="1"/>
              <a:t>credenciales</a:t>
            </a:r>
            <a:endParaRPr lang="en-US" dirty="0"/>
          </a:p>
          <a:p>
            <a:r>
              <a:rPr lang="en-US" dirty="0" err="1"/>
              <a:t>Existen</a:t>
            </a:r>
            <a:r>
              <a:rPr lang="en-US" dirty="0"/>
              <a:t> </a:t>
            </a:r>
            <a:r>
              <a:rPr lang="en-US" dirty="0" err="1"/>
              <a:t>servicios</a:t>
            </a:r>
            <a:r>
              <a:rPr lang="en-US" dirty="0"/>
              <a:t> que </a:t>
            </a:r>
            <a:r>
              <a:rPr lang="en-US" dirty="0" err="1"/>
              <a:t>ofrecen</a:t>
            </a:r>
            <a:r>
              <a:rPr lang="en-US" dirty="0"/>
              <a:t> las hashes o las </a:t>
            </a:r>
            <a:r>
              <a:rPr lang="en-US" dirty="0" err="1"/>
              <a:t>credenciales</a:t>
            </a:r>
            <a:r>
              <a:rPr lang="en-US" dirty="0"/>
              <a:t> </a:t>
            </a:r>
            <a:r>
              <a:rPr lang="en-US" dirty="0" err="1"/>
              <a:t>en</a:t>
            </a:r>
            <a:r>
              <a:rPr lang="en-US" dirty="0"/>
              <a:t> simple </a:t>
            </a:r>
            <a:r>
              <a:rPr lang="en-US" dirty="0" err="1"/>
              <a:t>texto</a:t>
            </a:r>
            <a:endParaRPr lang="en-US" dirty="0"/>
          </a:p>
          <a:p>
            <a:r>
              <a:rPr lang="en-US" dirty="0"/>
              <a:t>Podemos usar </a:t>
            </a:r>
            <a:r>
              <a:rPr lang="en-US" dirty="0" err="1"/>
              <a:t>este</a:t>
            </a:r>
            <a:r>
              <a:rPr lang="en-US" dirty="0"/>
              <a:t> </a:t>
            </a:r>
            <a:r>
              <a:rPr lang="en-US" dirty="0" err="1"/>
              <a:t>metodo</a:t>
            </a:r>
            <a:r>
              <a:rPr lang="en-US" dirty="0"/>
              <a:t> para </a:t>
            </a:r>
            <a:r>
              <a:rPr lang="en-US" dirty="0" err="1"/>
              <a:t>escrribir</a:t>
            </a:r>
            <a:r>
              <a:rPr lang="en-US" dirty="0"/>
              <a:t> </a:t>
            </a:r>
            <a:r>
              <a:rPr lang="en-US" dirty="0" err="1"/>
              <a:t>diccionarios</a:t>
            </a:r>
            <a:r>
              <a:rPr lang="en-US" dirty="0"/>
              <a:t>.</a:t>
            </a:r>
            <a:endParaRPr lang="es-MX" dirty="0"/>
          </a:p>
        </p:txBody>
      </p:sp>
    </p:spTree>
    <p:extLst>
      <p:ext uri="{BB962C8B-B14F-4D97-AF65-F5344CB8AC3E}">
        <p14:creationId xmlns:p14="http://schemas.microsoft.com/office/powerpoint/2010/main" val="3610150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7B86BA-8AC7-2955-89C1-20F019170695}"/>
              </a:ext>
            </a:extLst>
          </p:cNvPr>
          <p:cNvPicPr>
            <a:picLocks noGrp="1" noChangeAspect="1"/>
          </p:cNvPicPr>
          <p:nvPr>
            <p:ph idx="1"/>
          </p:nvPr>
        </p:nvPicPr>
        <p:blipFill>
          <a:blip r:embed="rId2"/>
          <a:stretch>
            <a:fillRect/>
          </a:stretch>
        </p:blipFill>
        <p:spPr>
          <a:xfrm>
            <a:off x="2462031" y="288638"/>
            <a:ext cx="7267937" cy="6280724"/>
          </a:xfrm>
        </p:spPr>
      </p:pic>
    </p:spTree>
    <p:extLst>
      <p:ext uri="{BB962C8B-B14F-4D97-AF65-F5344CB8AC3E}">
        <p14:creationId xmlns:p14="http://schemas.microsoft.com/office/powerpoint/2010/main" val="3315622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F670-E98F-8700-7637-44376E1B0614}"/>
              </a:ext>
            </a:extLst>
          </p:cNvPr>
          <p:cNvSpPr>
            <a:spLocks noGrp="1"/>
          </p:cNvSpPr>
          <p:nvPr>
            <p:ph type="title"/>
          </p:nvPr>
        </p:nvSpPr>
        <p:spPr/>
        <p:txBody>
          <a:bodyPr/>
          <a:lstStyle/>
          <a:p>
            <a:r>
              <a:rPr lang="es-MX" dirty="0"/>
              <a:t>Evasiones</a:t>
            </a:r>
          </a:p>
        </p:txBody>
      </p:sp>
      <p:sp>
        <p:nvSpPr>
          <p:cNvPr id="3" name="Content Placeholder 2">
            <a:extLst>
              <a:ext uri="{FF2B5EF4-FFF2-40B4-BE49-F238E27FC236}">
                <a16:creationId xmlns:a16="http://schemas.microsoft.com/office/drawing/2014/main" id="{BA740124-59F7-9326-BFE0-F59CDCAA5957}"/>
              </a:ext>
            </a:extLst>
          </p:cNvPr>
          <p:cNvSpPr>
            <a:spLocks noGrp="1"/>
          </p:cNvSpPr>
          <p:nvPr>
            <p:ph idx="1"/>
          </p:nvPr>
        </p:nvSpPr>
        <p:spPr/>
        <p:txBody>
          <a:bodyPr/>
          <a:lstStyle/>
          <a:p>
            <a:r>
              <a:rPr lang="en-US" dirty="0"/>
              <a:t>Que </a:t>
            </a:r>
            <a:r>
              <a:rPr lang="en-US" dirty="0" err="1"/>
              <a:t>opciones</a:t>
            </a:r>
            <a:r>
              <a:rPr lang="en-US" dirty="0"/>
              <a:t> temenos para evader </a:t>
            </a:r>
            <a:r>
              <a:rPr lang="en-US" dirty="0" err="1"/>
              <a:t>estos</a:t>
            </a:r>
            <a:r>
              <a:rPr lang="en-US" dirty="0"/>
              <a:t> </a:t>
            </a:r>
            <a:r>
              <a:rPr lang="en-US" dirty="0" err="1"/>
              <a:t>productos</a:t>
            </a:r>
            <a:r>
              <a:rPr lang="en-US" dirty="0"/>
              <a:t> de </a:t>
            </a:r>
            <a:r>
              <a:rPr lang="en-US" dirty="0" err="1"/>
              <a:t>seguridad</a:t>
            </a:r>
            <a:r>
              <a:rPr lang="en-US" dirty="0"/>
              <a:t>??</a:t>
            </a:r>
          </a:p>
          <a:p>
            <a:pPr lvl="1"/>
            <a:r>
              <a:rPr lang="en-US" dirty="0" err="1"/>
              <a:t>Entropia</a:t>
            </a:r>
            <a:endParaRPr lang="en-US" dirty="0"/>
          </a:p>
          <a:p>
            <a:pPr lvl="1"/>
            <a:r>
              <a:rPr lang="en-US" dirty="0" err="1"/>
              <a:t>Bombeo</a:t>
            </a:r>
            <a:r>
              <a:rPr lang="en-US" dirty="0"/>
              <a:t> de </a:t>
            </a:r>
            <a:r>
              <a:rPr lang="en-US" dirty="0" err="1"/>
              <a:t>Archivos</a:t>
            </a:r>
            <a:endParaRPr lang="en-US" dirty="0"/>
          </a:p>
          <a:p>
            <a:pPr lvl="1"/>
            <a:r>
              <a:rPr lang="en-US" dirty="0" err="1"/>
              <a:t>Inflado</a:t>
            </a:r>
            <a:endParaRPr lang="en-US" dirty="0"/>
          </a:p>
          <a:p>
            <a:pPr lvl="1"/>
            <a:r>
              <a:rPr lang="en-US" dirty="0" err="1"/>
              <a:t>Firmas</a:t>
            </a:r>
            <a:endParaRPr lang="en-US" dirty="0"/>
          </a:p>
          <a:p>
            <a:pPr lvl="1"/>
            <a:r>
              <a:rPr lang="en-US" dirty="0" err="1"/>
              <a:t>Estampas</a:t>
            </a:r>
            <a:r>
              <a:rPr lang="en-US" dirty="0"/>
              <a:t> de </a:t>
            </a:r>
            <a:r>
              <a:rPr lang="en-US" dirty="0" err="1"/>
              <a:t>Tiempo</a:t>
            </a:r>
            <a:endParaRPr lang="en-US" dirty="0"/>
          </a:p>
          <a:p>
            <a:pPr lvl="1"/>
            <a:r>
              <a:rPr lang="en-US" dirty="0"/>
              <a:t>HTML Smuggle</a:t>
            </a:r>
            <a:endParaRPr lang="es-MX" dirty="0"/>
          </a:p>
        </p:txBody>
      </p:sp>
    </p:spTree>
    <p:extLst>
      <p:ext uri="{BB962C8B-B14F-4D97-AF65-F5344CB8AC3E}">
        <p14:creationId xmlns:p14="http://schemas.microsoft.com/office/powerpoint/2010/main" val="955990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FDC0-9210-67F2-0864-AB20EDAAE54A}"/>
              </a:ext>
            </a:extLst>
          </p:cNvPr>
          <p:cNvSpPr>
            <a:spLocks noGrp="1"/>
          </p:cNvSpPr>
          <p:nvPr>
            <p:ph type="title"/>
          </p:nvPr>
        </p:nvSpPr>
        <p:spPr/>
        <p:txBody>
          <a:bodyPr>
            <a:normAutofit/>
          </a:bodyPr>
          <a:lstStyle/>
          <a:p>
            <a:r>
              <a:rPr lang="es-MX"/>
              <a:t>Entropía, Bombeo de Archivos, Inflado.</a:t>
            </a:r>
            <a:endParaRPr lang="es-MX" dirty="0"/>
          </a:p>
        </p:txBody>
      </p:sp>
      <p:sp>
        <p:nvSpPr>
          <p:cNvPr id="3" name="Content Placeholder 2">
            <a:extLst>
              <a:ext uri="{FF2B5EF4-FFF2-40B4-BE49-F238E27FC236}">
                <a16:creationId xmlns:a16="http://schemas.microsoft.com/office/drawing/2014/main" id="{14F935DD-DA3E-B490-7641-9D7F6A708874}"/>
              </a:ext>
            </a:extLst>
          </p:cNvPr>
          <p:cNvSpPr>
            <a:spLocks noGrp="1"/>
          </p:cNvSpPr>
          <p:nvPr>
            <p:ph idx="1"/>
          </p:nvPr>
        </p:nvSpPr>
        <p:spPr/>
        <p:txBody>
          <a:bodyPr>
            <a:normAutofit fontScale="92500" lnSpcReduction="20000"/>
          </a:bodyPr>
          <a:lstStyle/>
          <a:p>
            <a:r>
              <a:rPr lang="en-US" dirty="0" err="1"/>
              <a:t>Entropia</a:t>
            </a:r>
            <a:endParaRPr lang="en-US" dirty="0"/>
          </a:p>
          <a:p>
            <a:pPr lvl="1"/>
            <a:r>
              <a:rPr lang="en-US" dirty="0"/>
              <a:t>Mas bajo – Mas al azar</a:t>
            </a:r>
          </a:p>
          <a:p>
            <a:pPr lvl="1"/>
            <a:r>
              <a:rPr lang="en-US" dirty="0"/>
              <a:t>Mas alto </a:t>
            </a:r>
            <a:r>
              <a:rPr lang="en-US" dirty="0" err="1"/>
              <a:t>por</a:t>
            </a:r>
            <a:r>
              <a:rPr lang="en-US" dirty="0"/>
              <a:t> </a:t>
            </a:r>
            <a:r>
              <a:rPr lang="en-US" dirty="0" err="1"/>
              <a:t>ejemplo</a:t>
            </a:r>
            <a:r>
              <a:rPr lang="en-US" dirty="0"/>
              <a:t> </a:t>
            </a:r>
            <a:r>
              <a:rPr lang="en-US" dirty="0" err="1"/>
              <a:t>comprimido</a:t>
            </a:r>
            <a:r>
              <a:rPr lang="en-US" dirty="0"/>
              <a:t>, </a:t>
            </a:r>
            <a:r>
              <a:rPr lang="en-US" dirty="0" err="1"/>
              <a:t>encriptado</a:t>
            </a:r>
            <a:r>
              <a:rPr lang="en-US" dirty="0"/>
              <a:t>, al azar. Mas alto </a:t>
            </a:r>
            <a:r>
              <a:rPr lang="en-US" dirty="0" err="1"/>
              <a:t>el</a:t>
            </a:r>
            <a:r>
              <a:rPr lang="en-US" dirty="0"/>
              <a:t> </a:t>
            </a:r>
            <a:r>
              <a:rPr lang="en-US" dirty="0" err="1"/>
              <a:t>porcentaje</a:t>
            </a:r>
            <a:r>
              <a:rPr lang="en-US" dirty="0"/>
              <a:t> </a:t>
            </a:r>
            <a:r>
              <a:rPr lang="en-US" dirty="0" err="1"/>
              <a:t>en</a:t>
            </a:r>
            <a:r>
              <a:rPr lang="en-US" dirty="0"/>
              <a:t> que es </a:t>
            </a:r>
            <a:r>
              <a:rPr lang="en-US" dirty="0" err="1"/>
              <a:t>considerado</a:t>
            </a:r>
            <a:r>
              <a:rPr lang="en-US" dirty="0"/>
              <a:t> malign</a:t>
            </a:r>
            <a:r>
              <a:rPr lang="es-MX" dirty="0"/>
              <a:t>o</a:t>
            </a:r>
          </a:p>
          <a:p>
            <a:r>
              <a:rPr lang="en-US" dirty="0" err="1"/>
              <a:t>Bombeo</a:t>
            </a:r>
            <a:r>
              <a:rPr lang="en-US" dirty="0"/>
              <a:t> de </a:t>
            </a:r>
            <a:r>
              <a:rPr lang="en-US" dirty="0" err="1"/>
              <a:t>Archivos</a:t>
            </a:r>
            <a:endParaRPr lang="en-US" dirty="0"/>
          </a:p>
          <a:p>
            <a:pPr lvl="1"/>
            <a:r>
              <a:rPr lang="en-US" dirty="0"/>
              <a:t>Palabras </a:t>
            </a:r>
            <a:r>
              <a:rPr lang="en-US" dirty="0" err="1"/>
              <a:t>completas</a:t>
            </a:r>
            <a:r>
              <a:rPr lang="en-US" dirty="0"/>
              <a:t> al azar </a:t>
            </a:r>
            <a:r>
              <a:rPr lang="en-US" dirty="0" err="1"/>
              <a:t>funciona</a:t>
            </a:r>
            <a:endParaRPr lang="en-US" dirty="0"/>
          </a:p>
          <a:p>
            <a:pPr lvl="1"/>
            <a:r>
              <a:rPr lang="en-US" dirty="0" err="1"/>
              <a:t>Agregar</a:t>
            </a:r>
            <a:r>
              <a:rPr lang="en-US" dirty="0"/>
              <a:t> un </a:t>
            </a:r>
            <a:r>
              <a:rPr lang="en-US" dirty="0" err="1"/>
              <a:t>funcionamiento</a:t>
            </a:r>
            <a:r>
              <a:rPr lang="en-US" dirty="0"/>
              <a:t> no </a:t>
            </a:r>
            <a:r>
              <a:rPr lang="en-US" dirty="0" err="1"/>
              <a:t>maligno</a:t>
            </a:r>
            <a:r>
              <a:rPr lang="en-US" dirty="0"/>
              <a:t> </a:t>
            </a:r>
            <a:r>
              <a:rPr lang="en-US" dirty="0" err="1"/>
              <a:t>como</a:t>
            </a:r>
            <a:r>
              <a:rPr lang="en-US" dirty="0"/>
              <a:t> </a:t>
            </a:r>
            <a:r>
              <a:rPr lang="en-US" dirty="0" err="1"/>
              <a:t>hacer</a:t>
            </a:r>
            <a:r>
              <a:rPr lang="en-US" dirty="0"/>
              <a:t> </a:t>
            </a:r>
            <a:r>
              <a:rPr lang="en-US" dirty="0" err="1"/>
              <a:t>una</a:t>
            </a:r>
            <a:r>
              <a:rPr lang="en-US" dirty="0"/>
              <a:t> </a:t>
            </a:r>
            <a:r>
              <a:rPr lang="en-US" dirty="0" err="1"/>
              <a:t>suma</a:t>
            </a:r>
            <a:r>
              <a:rPr lang="en-US" dirty="0"/>
              <a:t>, </a:t>
            </a:r>
            <a:r>
              <a:rPr lang="en-US" dirty="0" err="1"/>
              <a:t>resta</a:t>
            </a:r>
            <a:r>
              <a:rPr lang="en-US" dirty="0"/>
              <a:t> o </a:t>
            </a:r>
            <a:r>
              <a:rPr lang="en-US" dirty="0" err="1"/>
              <a:t>simplemente</a:t>
            </a:r>
            <a:r>
              <a:rPr lang="en-US" dirty="0"/>
              <a:t> </a:t>
            </a:r>
            <a:r>
              <a:rPr lang="en-US" dirty="0" err="1"/>
              <a:t>decirte</a:t>
            </a:r>
            <a:r>
              <a:rPr lang="en-US" dirty="0"/>
              <a:t> </a:t>
            </a:r>
            <a:r>
              <a:rPr lang="en-US" dirty="0" err="1"/>
              <a:t>cuando</a:t>
            </a:r>
            <a:r>
              <a:rPr lang="en-US" dirty="0"/>
              <a:t> </a:t>
            </a:r>
            <a:r>
              <a:rPr lang="en-US" dirty="0" err="1"/>
              <a:t>salen</a:t>
            </a:r>
            <a:r>
              <a:rPr lang="en-US" dirty="0"/>
              <a:t> </a:t>
            </a:r>
            <a:r>
              <a:rPr lang="en-US" dirty="0" err="1"/>
              <a:t>los</a:t>
            </a:r>
            <a:r>
              <a:rPr lang="en-US" dirty="0"/>
              <a:t> </a:t>
            </a:r>
            <a:r>
              <a:rPr lang="en-US" dirty="0" err="1"/>
              <a:t>boletos</a:t>
            </a:r>
            <a:r>
              <a:rPr lang="en-US" dirty="0"/>
              <a:t> del cine</a:t>
            </a:r>
          </a:p>
          <a:p>
            <a:r>
              <a:rPr lang="en-US" dirty="0" err="1"/>
              <a:t>Inflado</a:t>
            </a:r>
            <a:endParaRPr lang="es-MX" dirty="0"/>
          </a:p>
          <a:p>
            <a:pPr lvl="1"/>
            <a:r>
              <a:rPr lang="es-MX" dirty="0"/>
              <a:t>En vez de mantener el archivo lo más </a:t>
            </a:r>
            <a:r>
              <a:rPr lang="es-MX" dirty="0" err="1"/>
              <a:t>minusculo</a:t>
            </a:r>
            <a:r>
              <a:rPr lang="es-MX" dirty="0"/>
              <a:t> posible agreguémosle cosas </a:t>
            </a:r>
          </a:p>
          <a:p>
            <a:pPr lvl="1"/>
            <a:r>
              <a:rPr lang="es-MX" dirty="0"/>
              <a:t>Evitará que el AV/EDR no lo escanee porque se ve normal y la entropía es </a:t>
            </a:r>
            <a:r>
              <a:rPr lang="es-MX" dirty="0" err="1"/>
              <a:t>minuscula</a:t>
            </a:r>
            <a:endParaRPr lang="es-MX" dirty="0"/>
          </a:p>
          <a:p>
            <a:pPr lvl="1"/>
            <a:r>
              <a:rPr lang="es-MX" dirty="0"/>
              <a:t>Haz tus </a:t>
            </a:r>
            <a:r>
              <a:rPr lang="es-MX" dirty="0" err="1"/>
              <a:t>payloads</a:t>
            </a:r>
            <a:r>
              <a:rPr lang="es-MX" dirty="0"/>
              <a:t> de persistencia grande 50-100MB los AV evitan programas grandes</a:t>
            </a:r>
            <a:endParaRPr lang="en-US" dirty="0"/>
          </a:p>
        </p:txBody>
      </p:sp>
    </p:spTree>
    <p:extLst>
      <p:ext uri="{BB962C8B-B14F-4D97-AF65-F5344CB8AC3E}">
        <p14:creationId xmlns:p14="http://schemas.microsoft.com/office/powerpoint/2010/main" val="1739298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0A33-7848-5169-ABCA-23D9AA2DC1E2}"/>
              </a:ext>
            </a:extLst>
          </p:cNvPr>
          <p:cNvSpPr>
            <a:spLocks noGrp="1"/>
          </p:cNvSpPr>
          <p:nvPr>
            <p:ph type="title"/>
          </p:nvPr>
        </p:nvSpPr>
        <p:spPr>
          <a:xfrm>
            <a:off x="1320195" y="2537375"/>
            <a:ext cx="3078749" cy="970450"/>
          </a:xfrm>
        </p:spPr>
        <p:txBody>
          <a:bodyPr anchor="b">
            <a:normAutofit/>
          </a:bodyPr>
          <a:lstStyle/>
          <a:p>
            <a:pPr algn="l"/>
            <a:r>
              <a:rPr lang="en-US" sz="2800" dirty="0" err="1"/>
              <a:t>Ejemplo</a:t>
            </a:r>
            <a:endParaRPr lang="es-MX" sz="2800" dirty="0"/>
          </a:p>
        </p:txBody>
      </p:sp>
      <p:pic>
        <p:nvPicPr>
          <p:cNvPr id="12" name="Picture 1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5" name="Content Placeholder 4">
            <a:extLst>
              <a:ext uri="{FF2B5EF4-FFF2-40B4-BE49-F238E27FC236}">
                <a16:creationId xmlns:a16="http://schemas.microsoft.com/office/drawing/2014/main" id="{02EA78BA-971E-7E4B-D21A-2AA601F6CA9F}"/>
              </a:ext>
            </a:extLst>
          </p:cNvPr>
          <p:cNvPicPr>
            <a:picLocks noChangeAspect="1"/>
          </p:cNvPicPr>
          <p:nvPr/>
        </p:nvPicPr>
        <p:blipFill rotWithShape="1">
          <a:blip r:embed="rId4"/>
          <a:srcRect r="-1" b="564"/>
          <a:stretch/>
        </p:blipFill>
        <p:spPr>
          <a:xfrm>
            <a:off x="4654295" y="10"/>
            <a:ext cx="7537705" cy="6857990"/>
          </a:xfrm>
          <a:prstGeom prst="rect">
            <a:avLst/>
          </a:prstGeom>
        </p:spPr>
      </p:pic>
    </p:spTree>
    <p:extLst>
      <p:ext uri="{BB962C8B-B14F-4D97-AF65-F5344CB8AC3E}">
        <p14:creationId xmlns:p14="http://schemas.microsoft.com/office/powerpoint/2010/main" val="224635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0AC43-BDAD-491F-09E6-5EC68BBF2876}"/>
              </a:ext>
            </a:extLst>
          </p:cNvPr>
          <p:cNvSpPr>
            <a:spLocks noGrp="1"/>
          </p:cNvSpPr>
          <p:nvPr>
            <p:ph type="title"/>
          </p:nvPr>
        </p:nvSpPr>
        <p:spPr/>
        <p:txBody>
          <a:bodyPr/>
          <a:lstStyle/>
          <a:p>
            <a:r>
              <a:rPr lang="en-US" dirty="0"/>
              <a:t>Tacticas</a:t>
            </a:r>
            <a:endParaRPr lang="es-MX" dirty="0"/>
          </a:p>
        </p:txBody>
      </p:sp>
      <p:sp>
        <p:nvSpPr>
          <p:cNvPr id="3" name="Content Placeholder 2">
            <a:extLst>
              <a:ext uri="{FF2B5EF4-FFF2-40B4-BE49-F238E27FC236}">
                <a16:creationId xmlns:a16="http://schemas.microsoft.com/office/drawing/2014/main" id="{469AA2C4-6CBC-C14E-4538-CA5C5ED92779}"/>
              </a:ext>
            </a:extLst>
          </p:cNvPr>
          <p:cNvSpPr>
            <a:spLocks noGrp="1"/>
          </p:cNvSpPr>
          <p:nvPr>
            <p:ph idx="1"/>
          </p:nvPr>
        </p:nvSpPr>
        <p:spPr/>
        <p:txBody>
          <a:bodyPr>
            <a:normAutofit fontScale="92500" lnSpcReduction="10000"/>
          </a:bodyPr>
          <a:lstStyle/>
          <a:p>
            <a:r>
              <a:rPr lang="es-MX" dirty="0"/>
              <a:t>Reconocimiento </a:t>
            </a:r>
          </a:p>
          <a:p>
            <a:r>
              <a:rPr lang="es-MX" dirty="0"/>
              <a:t>Acceso Inicial </a:t>
            </a:r>
          </a:p>
          <a:p>
            <a:r>
              <a:rPr lang="es-MX" dirty="0"/>
              <a:t>Ejecución </a:t>
            </a:r>
          </a:p>
          <a:p>
            <a:r>
              <a:rPr lang="es-MX" dirty="0"/>
              <a:t>Persistencia </a:t>
            </a:r>
          </a:p>
          <a:p>
            <a:r>
              <a:rPr lang="es-MX" dirty="0"/>
              <a:t>Elevación de privilegios</a:t>
            </a:r>
          </a:p>
          <a:p>
            <a:r>
              <a:rPr lang="es-MX" dirty="0"/>
              <a:t>Evasión de defensas</a:t>
            </a:r>
          </a:p>
          <a:p>
            <a:r>
              <a:rPr lang="es-MX" dirty="0"/>
              <a:t>Acceso a credenciales </a:t>
            </a:r>
          </a:p>
          <a:p>
            <a:r>
              <a:rPr lang="es-MX" dirty="0"/>
              <a:t>Descubrimiento </a:t>
            </a:r>
          </a:p>
          <a:p>
            <a:r>
              <a:rPr lang="es-MX" dirty="0"/>
              <a:t>Movimiento Lateral </a:t>
            </a:r>
          </a:p>
          <a:p>
            <a:r>
              <a:rPr lang="es-MX" dirty="0"/>
              <a:t>Recopilación</a:t>
            </a:r>
            <a:endParaRPr lang="en-US" dirty="0"/>
          </a:p>
        </p:txBody>
      </p:sp>
    </p:spTree>
    <p:extLst>
      <p:ext uri="{BB962C8B-B14F-4D97-AF65-F5344CB8AC3E}">
        <p14:creationId xmlns:p14="http://schemas.microsoft.com/office/powerpoint/2010/main" val="701505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9E25-D9D2-2B07-3FC6-730E6A3078FB}"/>
              </a:ext>
            </a:extLst>
          </p:cNvPr>
          <p:cNvSpPr>
            <a:spLocks noGrp="1"/>
          </p:cNvSpPr>
          <p:nvPr>
            <p:ph type="title"/>
          </p:nvPr>
        </p:nvSpPr>
        <p:spPr/>
        <p:txBody>
          <a:bodyPr/>
          <a:lstStyle/>
          <a:p>
            <a:r>
              <a:rPr lang="en-US" dirty="0" err="1"/>
              <a:t>Firmas</a:t>
            </a:r>
            <a:r>
              <a:rPr lang="en-US" dirty="0"/>
              <a:t> y </a:t>
            </a:r>
            <a:r>
              <a:rPr lang="en-US" dirty="0" err="1"/>
              <a:t>Estampas</a:t>
            </a:r>
            <a:endParaRPr lang="es-MX" dirty="0"/>
          </a:p>
        </p:txBody>
      </p:sp>
      <p:sp>
        <p:nvSpPr>
          <p:cNvPr id="3" name="Content Placeholder 2">
            <a:extLst>
              <a:ext uri="{FF2B5EF4-FFF2-40B4-BE49-F238E27FC236}">
                <a16:creationId xmlns:a16="http://schemas.microsoft.com/office/drawing/2014/main" id="{AD8F9A74-F759-ED0D-35F4-A9BAF67E1F5F}"/>
              </a:ext>
            </a:extLst>
          </p:cNvPr>
          <p:cNvSpPr>
            <a:spLocks noGrp="1"/>
          </p:cNvSpPr>
          <p:nvPr>
            <p:ph idx="1"/>
          </p:nvPr>
        </p:nvSpPr>
        <p:spPr/>
        <p:txBody>
          <a:bodyPr/>
          <a:lstStyle/>
          <a:p>
            <a:r>
              <a:rPr lang="en-US" dirty="0" err="1"/>
              <a:t>Algunos</a:t>
            </a:r>
            <a:r>
              <a:rPr lang="en-US" dirty="0"/>
              <a:t> </a:t>
            </a:r>
            <a:r>
              <a:rPr lang="en-US" dirty="0" err="1"/>
              <a:t>productos</a:t>
            </a:r>
            <a:r>
              <a:rPr lang="en-US" dirty="0"/>
              <a:t> no </a:t>
            </a:r>
            <a:r>
              <a:rPr lang="en-US" dirty="0" err="1"/>
              <a:t>verifican</a:t>
            </a:r>
            <a:r>
              <a:rPr lang="en-US" dirty="0"/>
              <a:t> </a:t>
            </a:r>
            <a:r>
              <a:rPr lang="en-US" dirty="0" err="1"/>
              <a:t>si</a:t>
            </a:r>
            <a:r>
              <a:rPr lang="en-US" dirty="0"/>
              <a:t> las </a:t>
            </a:r>
            <a:r>
              <a:rPr lang="en-US" dirty="0" err="1"/>
              <a:t>firmas</a:t>
            </a:r>
            <a:r>
              <a:rPr lang="en-US" dirty="0"/>
              <a:t> son </a:t>
            </a:r>
            <a:r>
              <a:rPr lang="en-US" dirty="0" err="1"/>
              <a:t>legitimas</a:t>
            </a:r>
            <a:r>
              <a:rPr lang="en-US" dirty="0"/>
              <a:t> solo que </a:t>
            </a:r>
            <a:r>
              <a:rPr lang="en-US" dirty="0" err="1"/>
              <a:t>existan</a:t>
            </a:r>
            <a:endParaRPr lang="en-US" dirty="0"/>
          </a:p>
          <a:p>
            <a:r>
              <a:rPr lang="en-US" dirty="0"/>
              <a:t>EDR son mas </a:t>
            </a:r>
            <a:r>
              <a:rPr lang="en-US" dirty="0" err="1"/>
              <a:t>inteligentes</a:t>
            </a:r>
            <a:r>
              <a:rPr lang="en-US" dirty="0"/>
              <a:t> </a:t>
            </a:r>
            <a:r>
              <a:rPr lang="en-US" dirty="0" err="1"/>
              <a:t>verifican</a:t>
            </a:r>
            <a:r>
              <a:rPr lang="en-US" dirty="0"/>
              <a:t> </a:t>
            </a:r>
            <a:r>
              <a:rPr lang="en-US" dirty="0" err="1"/>
              <a:t>cuando</a:t>
            </a:r>
            <a:r>
              <a:rPr lang="en-US" dirty="0"/>
              <a:t> un </a:t>
            </a:r>
            <a:r>
              <a:rPr lang="en-US" dirty="0" err="1"/>
              <a:t>ejecutable</a:t>
            </a:r>
            <a:r>
              <a:rPr lang="en-US" dirty="0"/>
              <a:t> </a:t>
            </a:r>
            <a:r>
              <a:rPr lang="en-US" dirty="0" err="1"/>
              <a:t>fue</a:t>
            </a:r>
            <a:r>
              <a:rPr lang="en-US" dirty="0"/>
              <a:t> </a:t>
            </a:r>
            <a:r>
              <a:rPr lang="en-US" dirty="0" err="1"/>
              <a:t>compilado</a:t>
            </a:r>
            <a:r>
              <a:rPr lang="en-US" dirty="0"/>
              <a:t> y </a:t>
            </a:r>
            <a:r>
              <a:rPr lang="en-US" dirty="0" err="1"/>
              <a:t>usualmente</a:t>
            </a:r>
            <a:r>
              <a:rPr lang="en-US" dirty="0"/>
              <a:t> </a:t>
            </a:r>
            <a:r>
              <a:rPr lang="en-US" dirty="0" err="1"/>
              <a:t>los</a:t>
            </a:r>
            <a:r>
              <a:rPr lang="en-US" dirty="0"/>
              <a:t> mas </a:t>
            </a:r>
            <a:r>
              <a:rPr lang="en-US" dirty="0" err="1"/>
              <a:t>sospechosos</a:t>
            </a:r>
            <a:r>
              <a:rPr lang="en-US" dirty="0"/>
              <a:t> son </a:t>
            </a:r>
            <a:r>
              <a:rPr lang="en-US" dirty="0" err="1"/>
              <a:t>los</a:t>
            </a:r>
            <a:r>
              <a:rPr lang="en-US" dirty="0"/>
              <a:t> mas </a:t>
            </a:r>
            <a:r>
              <a:rPr lang="en-US" dirty="0" err="1"/>
              <a:t>recientes</a:t>
            </a:r>
            <a:r>
              <a:rPr lang="en-US" dirty="0"/>
              <a:t>.</a:t>
            </a:r>
            <a:endParaRPr lang="es-MX" dirty="0"/>
          </a:p>
        </p:txBody>
      </p:sp>
    </p:spTree>
    <p:extLst>
      <p:ext uri="{BB962C8B-B14F-4D97-AF65-F5344CB8AC3E}">
        <p14:creationId xmlns:p14="http://schemas.microsoft.com/office/powerpoint/2010/main" val="488946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466CE-85CE-7D7C-7ED5-61181D435C07}"/>
              </a:ext>
            </a:extLst>
          </p:cNvPr>
          <p:cNvSpPr>
            <a:spLocks noGrp="1"/>
          </p:cNvSpPr>
          <p:nvPr>
            <p:ph type="title"/>
          </p:nvPr>
        </p:nvSpPr>
        <p:spPr/>
        <p:txBody>
          <a:bodyPr>
            <a:normAutofit fontScale="90000"/>
          </a:bodyPr>
          <a:lstStyle/>
          <a:p>
            <a:r>
              <a:rPr lang="en-US" dirty="0" err="1"/>
              <a:t>Estampas</a:t>
            </a:r>
            <a:br>
              <a:rPr lang="en-US" dirty="0"/>
            </a:br>
            <a:endParaRPr lang="es-MX" dirty="0"/>
          </a:p>
        </p:txBody>
      </p:sp>
      <p:pic>
        <p:nvPicPr>
          <p:cNvPr id="5" name="Picture 4">
            <a:extLst>
              <a:ext uri="{FF2B5EF4-FFF2-40B4-BE49-F238E27FC236}">
                <a16:creationId xmlns:a16="http://schemas.microsoft.com/office/drawing/2014/main" id="{CA836685-4681-4B49-814A-F14FDE6F8618}"/>
              </a:ext>
            </a:extLst>
          </p:cNvPr>
          <p:cNvPicPr>
            <a:picLocks noChangeAspect="1"/>
          </p:cNvPicPr>
          <p:nvPr/>
        </p:nvPicPr>
        <p:blipFill>
          <a:blip r:embed="rId2"/>
          <a:stretch>
            <a:fillRect/>
          </a:stretch>
        </p:blipFill>
        <p:spPr>
          <a:xfrm>
            <a:off x="2327776" y="1863038"/>
            <a:ext cx="7525800" cy="866896"/>
          </a:xfrm>
          <a:prstGeom prst="rect">
            <a:avLst/>
          </a:prstGeom>
        </p:spPr>
      </p:pic>
      <p:pic>
        <p:nvPicPr>
          <p:cNvPr id="7" name="Picture 6">
            <a:extLst>
              <a:ext uri="{FF2B5EF4-FFF2-40B4-BE49-F238E27FC236}">
                <a16:creationId xmlns:a16="http://schemas.microsoft.com/office/drawing/2014/main" id="{65A7C32A-76B1-604E-8FF4-C88A8F486D7F}"/>
              </a:ext>
            </a:extLst>
          </p:cNvPr>
          <p:cNvPicPr>
            <a:picLocks noChangeAspect="1"/>
          </p:cNvPicPr>
          <p:nvPr/>
        </p:nvPicPr>
        <p:blipFill>
          <a:blip r:embed="rId3"/>
          <a:stretch>
            <a:fillRect/>
          </a:stretch>
        </p:blipFill>
        <p:spPr>
          <a:xfrm>
            <a:off x="2137249" y="3429000"/>
            <a:ext cx="7906853" cy="2124371"/>
          </a:xfrm>
          <a:prstGeom prst="rect">
            <a:avLst/>
          </a:prstGeom>
        </p:spPr>
      </p:pic>
    </p:spTree>
    <p:extLst>
      <p:ext uri="{BB962C8B-B14F-4D97-AF65-F5344CB8AC3E}">
        <p14:creationId xmlns:p14="http://schemas.microsoft.com/office/powerpoint/2010/main" val="1674837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24" name="Picture 13">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6586695" y="1"/>
            <a:ext cx="5605305" cy="6858000"/>
          </a:xfrm>
          <a:prstGeom prst="rect">
            <a:avLst/>
          </a:prstGeom>
        </p:spPr>
      </p:pic>
      <p:pic>
        <p:nvPicPr>
          <p:cNvPr id="7" name="Picture 6">
            <a:extLst>
              <a:ext uri="{FF2B5EF4-FFF2-40B4-BE49-F238E27FC236}">
                <a16:creationId xmlns:a16="http://schemas.microsoft.com/office/drawing/2014/main" id="{7F514858-F810-ABD1-A097-69BB23A0F7B2}"/>
              </a:ext>
            </a:extLst>
          </p:cNvPr>
          <p:cNvPicPr>
            <a:picLocks noChangeAspect="1"/>
          </p:cNvPicPr>
          <p:nvPr/>
        </p:nvPicPr>
        <p:blipFill>
          <a:blip r:embed="rId4"/>
          <a:stretch>
            <a:fillRect/>
          </a:stretch>
        </p:blipFill>
        <p:spPr>
          <a:xfrm>
            <a:off x="6586695" y="460534"/>
            <a:ext cx="5152468" cy="5805600"/>
          </a:xfrm>
          <a:prstGeom prst="rect">
            <a:avLst/>
          </a:prstGeom>
        </p:spPr>
      </p:pic>
      <p:pic>
        <p:nvPicPr>
          <p:cNvPr id="5" name="Content Placeholder 4">
            <a:extLst>
              <a:ext uri="{FF2B5EF4-FFF2-40B4-BE49-F238E27FC236}">
                <a16:creationId xmlns:a16="http://schemas.microsoft.com/office/drawing/2014/main" id="{90304951-4B89-6D2B-52DF-ECDF28B0927A}"/>
              </a:ext>
            </a:extLst>
          </p:cNvPr>
          <p:cNvPicPr>
            <a:picLocks noChangeAspect="1"/>
          </p:cNvPicPr>
          <p:nvPr/>
        </p:nvPicPr>
        <p:blipFill>
          <a:blip r:embed="rId5"/>
          <a:stretch>
            <a:fillRect/>
          </a:stretch>
        </p:blipFill>
        <p:spPr>
          <a:xfrm>
            <a:off x="841932" y="460534"/>
            <a:ext cx="5152468" cy="5724965"/>
          </a:xfrm>
          <a:prstGeom prst="rect">
            <a:avLst/>
          </a:prstGeom>
        </p:spPr>
      </p:pic>
    </p:spTree>
    <p:extLst>
      <p:ext uri="{BB962C8B-B14F-4D97-AF65-F5344CB8AC3E}">
        <p14:creationId xmlns:p14="http://schemas.microsoft.com/office/powerpoint/2010/main" val="4226512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1C5E-E45F-1341-3BC6-E8C54C189A27}"/>
              </a:ext>
            </a:extLst>
          </p:cNvPr>
          <p:cNvSpPr>
            <a:spLocks noGrp="1"/>
          </p:cNvSpPr>
          <p:nvPr>
            <p:ph type="title"/>
          </p:nvPr>
        </p:nvSpPr>
        <p:spPr/>
        <p:txBody>
          <a:bodyPr/>
          <a:lstStyle/>
          <a:p>
            <a:r>
              <a:rPr lang="en-US" dirty="0" err="1"/>
              <a:t>Firmas</a:t>
            </a:r>
            <a:endParaRPr lang="es-MX" dirty="0"/>
          </a:p>
        </p:txBody>
      </p:sp>
      <p:pic>
        <p:nvPicPr>
          <p:cNvPr id="5" name="Content Placeholder 4">
            <a:extLst>
              <a:ext uri="{FF2B5EF4-FFF2-40B4-BE49-F238E27FC236}">
                <a16:creationId xmlns:a16="http://schemas.microsoft.com/office/drawing/2014/main" id="{8606A274-2FC2-5C65-9468-29C50D0EF580}"/>
              </a:ext>
            </a:extLst>
          </p:cNvPr>
          <p:cNvPicPr>
            <a:picLocks noGrp="1" noChangeAspect="1"/>
          </p:cNvPicPr>
          <p:nvPr>
            <p:ph idx="1"/>
          </p:nvPr>
        </p:nvPicPr>
        <p:blipFill>
          <a:blip r:embed="rId2"/>
          <a:stretch>
            <a:fillRect/>
          </a:stretch>
        </p:blipFill>
        <p:spPr>
          <a:xfrm>
            <a:off x="473161" y="1580050"/>
            <a:ext cx="11235029" cy="4294909"/>
          </a:xfrm>
        </p:spPr>
      </p:pic>
    </p:spTree>
    <p:extLst>
      <p:ext uri="{BB962C8B-B14F-4D97-AF65-F5344CB8AC3E}">
        <p14:creationId xmlns:p14="http://schemas.microsoft.com/office/powerpoint/2010/main" val="4146539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E2DB4E-4A2C-55B0-76BF-476A2957414F}"/>
              </a:ext>
            </a:extLst>
          </p:cNvPr>
          <p:cNvPicPr>
            <a:picLocks noGrp="1" noChangeAspect="1"/>
          </p:cNvPicPr>
          <p:nvPr>
            <p:ph idx="1"/>
          </p:nvPr>
        </p:nvPicPr>
        <p:blipFill>
          <a:blip r:embed="rId2"/>
          <a:stretch>
            <a:fillRect/>
          </a:stretch>
        </p:blipFill>
        <p:spPr>
          <a:xfrm>
            <a:off x="176212" y="1312019"/>
            <a:ext cx="11839575" cy="4233962"/>
          </a:xfrm>
        </p:spPr>
      </p:pic>
    </p:spTree>
    <p:extLst>
      <p:ext uri="{BB962C8B-B14F-4D97-AF65-F5344CB8AC3E}">
        <p14:creationId xmlns:p14="http://schemas.microsoft.com/office/powerpoint/2010/main" val="2799572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386B15-FC6F-FD58-A8B5-8A296260491B}"/>
              </a:ext>
            </a:extLst>
          </p:cNvPr>
          <p:cNvPicPr>
            <a:picLocks noGrp="1" noChangeAspect="1"/>
          </p:cNvPicPr>
          <p:nvPr>
            <p:ph idx="1"/>
          </p:nvPr>
        </p:nvPicPr>
        <p:blipFill>
          <a:blip r:embed="rId2"/>
          <a:stretch>
            <a:fillRect/>
          </a:stretch>
        </p:blipFill>
        <p:spPr>
          <a:xfrm>
            <a:off x="3301299" y="355648"/>
            <a:ext cx="5589401" cy="6146703"/>
          </a:xfrm>
        </p:spPr>
      </p:pic>
    </p:spTree>
    <p:extLst>
      <p:ext uri="{BB962C8B-B14F-4D97-AF65-F5344CB8AC3E}">
        <p14:creationId xmlns:p14="http://schemas.microsoft.com/office/powerpoint/2010/main" val="207169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C55A-2EA3-15AC-2D46-37EA3121A121}"/>
              </a:ext>
            </a:extLst>
          </p:cNvPr>
          <p:cNvSpPr>
            <a:spLocks noGrp="1"/>
          </p:cNvSpPr>
          <p:nvPr>
            <p:ph type="title"/>
          </p:nvPr>
        </p:nvSpPr>
        <p:spPr/>
        <p:txBody>
          <a:bodyPr/>
          <a:lstStyle/>
          <a:p>
            <a:r>
              <a:rPr lang="en-US" dirty="0" err="1"/>
              <a:t>Tecnicas</a:t>
            </a:r>
            <a:endParaRPr lang="es-MX" dirty="0"/>
          </a:p>
        </p:txBody>
      </p:sp>
      <p:sp>
        <p:nvSpPr>
          <p:cNvPr id="3" name="Content Placeholder 2">
            <a:extLst>
              <a:ext uri="{FF2B5EF4-FFF2-40B4-BE49-F238E27FC236}">
                <a16:creationId xmlns:a16="http://schemas.microsoft.com/office/drawing/2014/main" id="{B051D74C-3CE1-A3D9-7A9F-A3B6BD0764D8}"/>
              </a:ext>
            </a:extLst>
          </p:cNvPr>
          <p:cNvSpPr>
            <a:spLocks noGrp="1"/>
          </p:cNvSpPr>
          <p:nvPr>
            <p:ph idx="1"/>
          </p:nvPr>
        </p:nvSpPr>
        <p:spPr/>
        <p:txBody>
          <a:bodyPr/>
          <a:lstStyle/>
          <a:p>
            <a:r>
              <a:rPr lang="es-MX" dirty="0"/>
              <a:t>Acceso Inicial </a:t>
            </a:r>
          </a:p>
          <a:p>
            <a:pPr lvl="1"/>
            <a:r>
              <a:rPr lang="es-MX" dirty="0"/>
              <a:t>Phishing</a:t>
            </a:r>
          </a:p>
          <a:p>
            <a:pPr lvl="1"/>
            <a:r>
              <a:rPr lang="es-MX" dirty="0" err="1"/>
              <a:t>Vishing</a:t>
            </a:r>
            <a:endParaRPr lang="es-MX" dirty="0"/>
          </a:p>
          <a:p>
            <a:pPr lvl="1"/>
            <a:r>
              <a:rPr lang="es-MX" dirty="0" err="1"/>
              <a:t>SMShing</a:t>
            </a:r>
            <a:endParaRPr lang="es-MX" dirty="0"/>
          </a:p>
          <a:p>
            <a:pPr lvl="1"/>
            <a:r>
              <a:rPr lang="es-MX" dirty="0"/>
              <a:t>Cuentas Validas</a:t>
            </a:r>
          </a:p>
          <a:p>
            <a:pPr lvl="1"/>
            <a:r>
              <a:rPr lang="es-MX" dirty="0"/>
              <a:t>Explotar una aplicación expuesta al público</a:t>
            </a:r>
          </a:p>
          <a:p>
            <a:pPr lvl="1"/>
            <a:r>
              <a:rPr lang="es-MX" dirty="0"/>
              <a:t>Servicios remotos externos</a:t>
            </a:r>
          </a:p>
        </p:txBody>
      </p:sp>
    </p:spTree>
    <p:extLst>
      <p:ext uri="{BB962C8B-B14F-4D97-AF65-F5344CB8AC3E}">
        <p14:creationId xmlns:p14="http://schemas.microsoft.com/office/powerpoint/2010/main" val="3104775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75F31-7855-F2C2-C17C-77F04FFA9123}"/>
              </a:ext>
            </a:extLst>
          </p:cNvPr>
          <p:cNvSpPr>
            <a:spLocks noGrp="1"/>
          </p:cNvSpPr>
          <p:nvPr>
            <p:ph type="title"/>
          </p:nvPr>
        </p:nvSpPr>
        <p:spPr/>
        <p:txBody>
          <a:bodyPr/>
          <a:lstStyle/>
          <a:p>
            <a:r>
              <a:rPr lang="en-US" dirty="0"/>
              <a:t>Phishing</a:t>
            </a:r>
            <a:endParaRPr lang="es-MX" dirty="0"/>
          </a:p>
        </p:txBody>
      </p:sp>
      <p:sp>
        <p:nvSpPr>
          <p:cNvPr id="3" name="Content Placeholder 2">
            <a:extLst>
              <a:ext uri="{FF2B5EF4-FFF2-40B4-BE49-F238E27FC236}">
                <a16:creationId xmlns:a16="http://schemas.microsoft.com/office/drawing/2014/main" id="{16DD7E22-42F0-BDCF-61C0-B78683BEA3E0}"/>
              </a:ext>
            </a:extLst>
          </p:cNvPr>
          <p:cNvSpPr>
            <a:spLocks noGrp="1"/>
          </p:cNvSpPr>
          <p:nvPr>
            <p:ph idx="1"/>
          </p:nvPr>
        </p:nvSpPr>
        <p:spPr/>
        <p:txBody>
          <a:bodyPr/>
          <a:lstStyle/>
          <a:p>
            <a:r>
              <a:rPr lang="es-MX" dirty="0"/>
              <a:t>Los adversarios pueden enviar mensajes de phishing para obtener acceso a sistemas de víctimas. Todas las formas de phishing son manipulación social entregada electrónicamente. El phishing puede ser dirigido, conocido como spearphishing. En el spearphishing, el adversario se enfoca en un individuo, empresa o industria específicos. De manera más general, los adversarios pueden llevar a cabo phishing no dirigido, como en campañas masivas de correo no deseado con malware.</a:t>
            </a:r>
          </a:p>
        </p:txBody>
      </p:sp>
    </p:spTree>
    <p:extLst>
      <p:ext uri="{BB962C8B-B14F-4D97-AF65-F5344CB8AC3E}">
        <p14:creationId xmlns:p14="http://schemas.microsoft.com/office/powerpoint/2010/main" val="154410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61EE-8DFE-F56D-2C10-C07C7399541F}"/>
              </a:ext>
            </a:extLst>
          </p:cNvPr>
          <p:cNvSpPr>
            <a:spLocks noGrp="1"/>
          </p:cNvSpPr>
          <p:nvPr>
            <p:ph type="title"/>
          </p:nvPr>
        </p:nvSpPr>
        <p:spPr/>
        <p:txBody>
          <a:bodyPr/>
          <a:lstStyle/>
          <a:p>
            <a:r>
              <a:rPr lang="es-MX" dirty="0"/>
              <a:t>Archivos adjuntos</a:t>
            </a:r>
          </a:p>
        </p:txBody>
      </p:sp>
      <p:sp>
        <p:nvSpPr>
          <p:cNvPr id="3" name="Content Placeholder 2">
            <a:extLst>
              <a:ext uri="{FF2B5EF4-FFF2-40B4-BE49-F238E27FC236}">
                <a16:creationId xmlns:a16="http://schemas.microsoft.com/office/drawing/2014/main" id="{13F0232E-DE85-717C-14A2-5D97202DAA99}"/>
              </a:ext>
            </a:extLst>
          </p:cNvPr>
          <p:cNvSpPr>
            <a:spLocks noGrp="1"/>
          </p:cNvSpPr>
          <p:nvPr>
            <p:ph idx="1"/>
          </p:nvPr>
        </p:nvSpPr>
        <p:spPr/>
        <p:txBody>
          <a:bodyPr>
            <a:normAutofit/>
          </a:bodyPr>
          <a:lstStyle/>
          <a:p>
            <a:r>
              <a:rPr lang="es-MX" dirty="0"/>
              <a:t>Los adversarios pueden enviar correos electrónicos de spearphishing con un archivo adjunto malicioso en un intento de obtener acceso a los sistemas de las víctimas. El adjunto de spearphishing es una variante específica del spearphishing.</a:t>
            </a:r>
          </a:p>
          <a:p>
            <a:pPr lvl="1"/>
            <a:r>
              <a:rPr lang="es-MX" dirty="0"/>
              <a:t>Ejemplos</a:t>
            </a:r>
          </a:p>
          <a:p>
            <a:pPr lvl="2"/>
            <a:r>
              <a:rPr lang="es-MX" dirty="0"/>
              <a:t>Office [Macros]</a:t>
            </a:r>
          </a:p>
          <a:p>
            <a:pPr lvl="2"/>
            <a:r>
              <a:rPr lang="es-MX" dirty="0"/>
              <a:t>DLL</a:t>
            </a:r>
          </a:p>
          <a:p>
            <a:pPr lvl="2"/>
            <a:r>
              <a:rPr lang="es-MX" dirty="0"/>
              <a:t>LNK</a:t>
            </a:r>
          </a:p>
          <a:p>
            <a:pPr lvl="2"/>
            <a:r>
              <a:rPr lang="es-MX" dirty="0"/>
              <a:t>SCR [</a:t>
            </a:r>
            <a:r>
              <a:rPr lang="es-MX" dirty="0" err="1"/>
              <a:t>ScreenSaver</a:t>
            </a:r>
            <a:r>
              <a:rPr lang="es-MX" dirty="0"/>
              <a:t>]</a:t>
            </a:r>
          </a:p>
          <a:p>
            <a:pPr lvl="2"/>
            <a:r>
              <a:rPr lang="es-MX" dirty="0"/>
              <a:t>CSPROJ</a:t>
            </a:r>
          </a:p>
        </p:txBody>
      </p:sp>
    </p:spTree>
    <p:extLst>
      <p:ext uri="{BB962C8B-B14F-4D97-AF65-F5344CB8AC3E}">
        <p14:creationId xmlns:p14="http://schemas.microsoft.com/office/powerpoint/2010/main" val="320918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DCC24-EA35-A856-FE65-890365F68E2E}"/>
              </a:ext>
            </a:extLst>
          </p:cNvPr>
          <p:cNvSpPr>
            <a:spLocks noGrp="1"/>
          </p:cNvSpPr>
          <p:nvPr>
            <p:ph type="title"/>
          </p:nvPr>
        </p:nvSpPr>
        <p:spPr>
          <a:xfrm>
            <a:off x="630936" y="639520"/>
            <a:ext cx="3429000" cy="1719072"/>
          </a:xfrm>
        </p:spPr>
        <p:txBody>
          <a:bodyPr anchor="b">
            <a:normAutofit/>
          </a:bodyPr>
          <a:lstStyle/>
          <a:p>
            <a:r>
              <a:rPr lang="en-US" sz="2600"/>
              <a:t>Proteccion en </a:t>
            </a:r>
            <a:r>
              <a:rPr lang="es-MX" sz="2600"/>
              <a:t>Aplicaciones de correo electrónico</a:t>
            </a:r>
            <a:br>
              <a:rPr lang="es-MX" sz="2600"/>
            </a:br>
            <a:r>
              <a:rPr lang="es-MX" sz="2600"/>
              <a:t>(Outlook)</a:t>
            </a:r>
            <a:r>
              <a:rPr lang="en-US" sz="2600"/>
              <a:t> </a:t>
            </a:r>
            <a:endParaRPr lang="es-MX" sz="2600"/>
          </a:p>
        </p:txBody>
      </p:sp>
      <p:sp>
        <p:nvSpPr>
          <p:cNvPr id="3" name="Content Placeholder 2">
            <a:extLst>
              <a:ext uri="{FF2B5EF4-FFF2-40B4-BE49-F238E27FC236}">
                <a16:creationId xmlns:a16="http://schemas.microsoft.com/office/drawing/2014/main" id="{3C4A75F6-D4A6-B350-C31A-A89523E2EF5D}"/>
              </a:ext>
            </a:extLst>
          </p:cNvPr>
          <p:cNvSpPr>
            <a:spLocks noGrp="1"/>
          </p:cNvSpPr>
          <p:nvPr>
            <p:ph idx="1"/>
          </p:nvPr>
        </p:nvSpPr>
        <p:spPr>
          <a:xfrm>
            <a:off x="630936" y="2807208"/>
            <a:ext cx="3429000" cy="3410712"/>
          </a:xfrm>
        </p:spPr>
        <p:txBody>
          <a:bodyPr anchor="t">
            <a:normAutofit/>
          </a:bodyPr>
          <a:lstStyle/>
          <a:p>
            <a:r>
              <a:rPr lang="en-US" sz="2200" dirty="0"/>
              <a:t>Outlook </a:t>
            </a:r>
            <a:r>
              <a:rPr lang="en-US" sz="2200" dirty="0" err="1"/>
              <a:t>tiene</a:t>
            </a:r>
            <a:r>
              <a:rPr lang="en-US" sz="2200" dirty="0"/>
              <a:t> </a:t>
            </a:r>
            <a:r>
              <a:rPr lang="en-US" sz="2200" dirty="0" err="1"/>
              <a:t>reglas</a:t>
            </a:r>
            <a:r>
              <a:rPr lang="en-US" sz="2200" dirty="0"/>
              <a:t> </a:t>
            </a:r>
            <a:r>
              <a:rPr lang="en-US" sz="2200" dirty="0" err="1"/>
              <a:t>implementadas</a:t>
            </a:r>
            <a:r>
              <a:rPr lang="en-US" sz="2200" dirty="0"/>
              <a:t> </a:t>
            </a:r>
            <a:r>
              <a:rPr lang="en-US" sz="2200" dirty="0" err="1"/>
              <a:t>donde</a:t>
            </a:r>
            <a:r>
              <a:rPr lang="en-US" sz="2200" dirty="0"/>
              <a:t> </a:t>
            </a:r>
            <a:r>
              <a:rPr lang="en-US" sz="2200" dirty="0" err="1"/>
              <a:t>bloquea</a:t>
            </a:r>
            <a:r>
              <a:rPr lang="en-US" sz="2200" dirty="0"/>
              <a:t> </a:t>
            </a:r>
            <a:r>
              <a:rPr lang="en-US" sz="2200" dirty="0" err="1"/>
              <a:t>archivos</a:t>
            </a:r>
            <a:r>
              <a:rPr lang="en-US" sz="2200" dirty="0"/>
              <a:t> </a:t>
            </a:r>
            <a:r>
              <a:rPr lang="en-US" sz="2200" dirty="0" err="1"/>
              <a:t>adjuntos</a:t>
            </a:r>
            <a:endParaRPr lang="en-US" sz="2200" dirty="0"/>
          </a:p>
          <a:p>
            <a:r>
              <a:rPr lang="es-MX" sz="2200" dirty="0"/>
              <a:t>¡¡Pero no los contenedores!! [ZIP, IMG, RAR, 7z]</a:t>
            </a:r>
          </a:p>
        </p:txBody>
      </p:sp>
      <p:pic>
        <p:nvPicPr>
          <p:cNvPr id="5" name="Picture 4">
            <a:extLst>
              <a:ext uri="{FF2B5EF4-FFF2-40B4-BE49-F238E27FC236}">
                <a16:creationId xmlns:a16="http://schemas.microsoft.com/office/drawing/2014/main" id="{CA027E11-E7C6-24AB-504B-BB7A3FBD7C80}"/>
              </a:ext>
            </a:extLst>
          </p:cNvPr>
          <p:cNvPicPr>
            <a:picLocks noChangeAspect="1"/>
          </p:cNvPicPr>
          <p:nvPr/>
        </p:nvPicPr>
        <p:blipFill>
          <a:blip r:embed="rId2"/>
          <a:stretch>
            <a:fillRect/>
          </a:stretch>
        </p:blipFill>
        <p:spPr>
          <a:xfrm>
            <a:off x="4673639" y="640080"/>
            <a:ext cx="6865034" cy="5577840"/>
          </a:xfrm>
          <a:prstGeom prst="rect">
            <a:avLst/>
          </a:prstGeom>
        </p:spPr>
      </p:pic>
    </p:spTree>
    <p:extLst>
      <p:ext uri="{BB962C8B-B14F-4D97-AF65-F5344CB8AC3E}">
        <p14:creationId xmlns:p14="http://schemas.microsoft.com/office/powerpoint/2010/main" val="92069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99C9-CFA0-F80B-C926-DE01845B4518}"/>
              </a:ext>
            </a:extLst>
          </p:cNvPr>
          <p:cNvSpPr>
            <a:spLocks noGrp="1"/>
          </p:cNvSpPr>
          <p:nvPr>
            <p:ph type="title"/>
          </p:nvPr>
        </p:nvSpPr>
        <p:spPr/>
        <p:txBody>
          <a:bodyPr/>
          <a:lstStyle/>
          <a:p>
            <a:r>
              <a:rPr lang="en-US" dirty="0"/>
              <a:t>Office [Macros]</a:t>
            </a:r>
            <a:endParaRPr lang="es-MX" dirty="0"/>
          </a:p>
        </p:txBody>
      </p:sp>
      <p:sp>
        <p:nvSpPr>
          <p:cNvPr id="3" name="Content Placeholder 2">
            <a:extLst>
              <a:ext uri="{FF2B5EF4-FFF2-40B4-BE49-F238E27FC236}">
                <a16:creationId xmlns:a16="http://schemas.microsoft.com/office/drawing/2014/main" id="{B14EC60A-2C3E-F355-FA45-FDEB505B84ED}"/>
              </a:ext>
            </a:extLst>
          </p:cNvPr>
          <p:cNvSpPr>
            <a:spLocks noGrp="1"/>
          </p:cNvSpPr>
          <p:nvPr>
            <p:ph idx="1"/>
          </p:nvPr>
        </p:nvSpPr>
        <p:spPr/>
        <p:txBody>
          <a:bodyPr/>
          <a:lstStyle/>
          <a:p>
            <a:r>
              <a:rPr lang="en-US" dirty="0"/>
              <a:t>Tienen la </a:t>
            </a:r>
            <a:r>
              <a:rPr lang="en-US" dirty="0" err="1"/>
              <a:t>posibilidad</a:t>
            </a:r>
            <a:r>
              <a:rPr lang="en-US" dirty="0"/>
              <a:t> de acceder </a:t>
            </a:r>
            <a:r>
              <a:rPr lang="en-US" dirty="0" err="1"/>
              <a:t>el</a:t>
            </a:r>
            <a:r>
              <a:rPr lang="en-US" dirty="0"/>
              <a:t> Win32 API y </a:t>
            </a:r>
            <a:r>
              <a:rPr lang="en-US" dirty="0" err="1"/>
              <a:t>automatizar</a:t>
            </a:r>
            <a:r>
              <a:rPr lang="en-US" dirty="0"/>
              <a:t> </a:t>
            </a:r>
            <a:r>
              <a:rPr lang="en-US" dirty="0" err="1"/>
              <a:t>tareas</a:t>
            </a:r>
            <a:r>
              <a:rPr lang="en-US" dirty="0"/>
              <a:t>, un </a:t>
            </a:r>
            <a:r>
              <a:rPr lang="en-US" dirty="0" err="1"/>
              <a:t>metodo</a:t>
            </a:r>
            <a:r>
              <a:rPr lang="en-US" dirty="0"/>
              <a:t> </a:t>
            </a:r>
            <a:r>
              <a:rPr lang="en-US" dirty="0" err="1"/>
              <a:t>excelente</a:t>
            </a:r>
            <a:r>
              <a:rPr lang="en-US" dirty="0"/>
              <a:t> </a:t>
            </a:r>
            <a:r>
              <a:rPr lang="en-US" dirty="0" err="1"/>
              <a:t>en</a:t>
            </a:r>
            <a:r>
              <a:rPr lang="en-US" dirty="0"/>
              <a:t> </a:t>
            </a:r>
            <a:r>
              <a:rPr lang="en-US" dirty="0" err="1"/>
              <a:t>el</a:t>
            </a:r>
            <a:r>
              <a:rPr lang="en-US" dirty="0"/>
              <a:t> </a:t>
            </a:r>
            <a:r>
              <a:rPr lang="en-US" dirty="0" err="1"/>
              <a:t>pasado</a:t>
            </a:r>
            <a:r>
              <a:rPr lang="en-US" dirty="0"/>
              <a:t> per </a:t>
            </a:r>
            <a:r>
              <a:rPr lang="en-US" dirty="0" err="1"/>
              <a:t>desafortunadamente</a:t>
            </a:r>
            <a:r>
              <a:rPr lang="en-US" dirty="0"/>
              <a:t> </a:t>
            </a:r>
            <a:r>
              <a:rPr lang="en-US" dirty="0" err="1"/>
              <a:t>ya</a:t>
            </a:r>
            <a:r>
              <a:rPr lang="en-US" dirty="0"/>
              <a:t> </a:t>
            </a:r>
            <a:r>
              <a:rPr lang="en-US" dirty="0" err="1"/>
              <a:t>estan</a:t>
            </a:r>
            <a:r>
              <a:rPr lang="en-US" dirty="0"/>
              <a:t> </a:t>
            </a:r>
            <a:r>
              <a:rPr lang="en-US" dirty="0" err="1"/>
              <a:t>deshabilitados</a:t>
            </a:r>
            <a:r>
              <a:rPr lang="en-US" dirty="0"/>
              <a:t> </a:t>
            </a:r>
            <a:r>
              <a:rPr lang="en-US" dirty="0" err="1"/>
              <a:t>por</a:t>
            </a:r>
            <a:r>
              <a:rPr lang="en-US" dirty="0"/>
              <a:t> </a:t>
            </a:r>
            <a:r>
              <a:rPr lang="es-MX" dirty="0"/>
              <a:t>predeterminado, desde el 2022</a:t>
            </a:r>
          </a:p>
          <a:p>
            <a:endParaRPr lang="es-MX" dirty="0"/>
          </a:p>
        </p:txBody>
      </p:sp>
      <p:pic>
        <p:nvPicPr>
          <p:cNvPr id="5" name="Picture 4">
            <a:extLst>
              <a:ext uri="{FF2B5EF4-FFF2-40B4-BE49-F238E27FC236}">
                <a16:creationId xmlns:a16="http://schemas.microsoft.com/office/drawing/2014/main" id="{96F59739-D9E6-D0D2-6210-F41B3CF4F514}"/>
              </a:ext>
            </a:extLst>
          </p:cNvPr>
          <p:cNvPicPr>
            <a:picLocks noChangeAspect="1"/>
          </p:cNvPicPr>
          <p:nvPr/>
        </p:nvPicPr>
        <p:blipFill>
          <a:blip r:embed="rId2"/>
          <a:stretch>
            <a:fillRect/>
          </a:stretch>
        </p:blipFill>
        <p:spPr>
          <a:xfrm>
            <a:off x="1784632" y="3923619"/>
            <a:ext cx="8364117" cy="1486107"/>
          </a:xfrm>
          <a:prstGeom prst="rect">
            <a:avLst/>
          </a:prstGeom>
        </p:spPr>
      </p:pic>
    </p:spTree>
    <p:extLst>
      <p:ext uri="{BB962C8B-B14F-4D97-AF65-F5344CB8AC3E}">
        <p14:creationId xmlns:p14="http://schemas.microsoft.com/office/powerpoint/2010/main" val="39457692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Slate</Template>
  <TotalTime>4663</TotalTime>
  <Words>1242</Words>
  <Application>Microsoft Office PowerPoint</Application>
  <PresentationFormat>Widescreen</PresentationFormat>
  <Paragraphs>137</Paragraphs>
  <Slides>45</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Arial Unicode MS</vt:lpstr>
      <vt:lpstr>Calibri</vt:lpstr>
      <vt:lpstr>Calisto MT</vt:lpstr>
      <vt:lpstr>Wingdings 2</vt:lpstr>
      <vt:lpstr>Slate</vt:lpstr>
      <vt:lpstr>Red Team en el año 2023</vt:lpstr>
      <vt:lpstr>WHOAMI</vt:lpstr>
      <vt:lpstr>Que es Red Team</vt:lpstr>
      <vt:lpstr>Tacticas</vt:lpstr>
      <vt:lpstr>Tecnicas</vt:lpstr>
      <vt:lpstr>Phishing</vt:lpstr>
      <vt:lpstr>Archivos adjuntos</vt:lpstr>
      <vt:lpstr>Proteccion en Aplicaciones de correo electrónico (Outlook) </vt:lpstr>
      <vt:lpstr>Office [Macros]</vt:lpstr>
      <vt:lpstr>Muertos?</vt:lpstr>
      <vt:lpstr>Problemas</vt:lpstr>
      <vt:lpstr>Que es MOTW</vt:lpstr>
      <vt:lpstr>MOTW (Mark-Of-The-Web)</vt:lpstr>
      <vt:lpstr>Como evadir MOTW</vt:lpstr>
      <vt:lpstr>Demo (MOTW Activado)</vt:lpstr>
      <vt:lpstr>Demo (MOTW Evitado)</vt:lpstr>
      <vt:lpstr>PowerPoint Presentation</vt:lpstr>
      <vt:lpstr>PowerPoint Presentation</vt:lpstr>
      <vt:lpstr>CSPROJ</vt:lpstr>
      <vt:lpstr>La etiqueta &lt;Exec&gt;</vt:lpstr>
      <vt:lpstr>Demo CSPROJ</vt:lpstr>
      <vt:lpstr>DLL Hijacks</vt:lpstr>
      <vt:lpstr>PowerPoint Presentation</vt:lpstr>
      <vt:lpstr>Retrasar el Fuego</vt:lpstr>
      <vt:lpstr>Phishing para la Persistencia</vt:lpstr>
      <vt:lpstr>Entrega</vt:lpstr>
      <vt:lpstr>LOTS(Living-Of-Trusted-Sites)</vt:lpstr>
      <vt:lpstr>PowerPoint Presentation</vt:lpstr>
      <vt:lpstr>PowerPoint Presentation</vt:lpstr>
      <vt:lpstr>HTML Smuggle</vt:lpstr>
      <vt:lpstr>PowerPoint Presentation</vt:lpstr>
      <vt:lpstr>File Archiver in The Browser</vt:lpstr>
      <vt:lpstr>PowerPoint Presentation</vt:lpstr>
      <vt:lpstr>PowerPoint Presentation</vt:lpstr>
      <vt:lpstr>Cuentas Validas</vt:lpstr>
      <vt:lpstr>PowerPoint Presentation</vt:lpstr>
      <vt:lpstr>Evasiones</vt:lpstr>
      <vt:lpstr>Entropía, Bombeo de Archivos, Inflado.</vt:lpstr>
      <vt:lpstr>Ejemplo</vt:lpstr>
      <vt:lpstr>Firmas y Estampas</vt:lpstr>
      <vt:lpstr>Estampas </vt:lpstr>
      <vt:lpstr>PowerPoint Presentation</vt:lpstr>
      <vt:lpstr>Firmas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Team en el ano 2023</dc:title>
  <dc:creator>David Garcia</dc:creator>
  <cp:lastModifiedBy>David Garcia</cp:lastModifiedBy>
  <cp:revision>13</cp:revision>
  <dcterms:created xsi:type="dcterms:W3CDTF">2023-06-08T16:49:41Z</dcterms:created>
  <dcterms:modified xsi:type="dcterms:W3CDTF">2023-07-09T17:20:12Z</dcterms:modified>
</cp:coreProperties>
</file>